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y="6858000" cx="12192000"/>
  <p:notesSz cx="6858000" cy="9144000"/>
  <p:embeddedFontLst>
    <p:embeddedFont>
      <p:font typeface="Roboto Thin"/>
      <p:regular r:id="rId65"/>
      <p:bold r:id="rId66"/>
      <p:italic r:id="rId67"/>
      <p:boldItalic r:id="rId68"/>
    </p:embeddedFont>
    <p:embeddedFont>
      <p:font typeface="Roboto"/>
      <p:regular r:id="rId69"/>
      <p:bold r:id="rId70"/>
      <p:italic r:id="rId71"/>
      <p:boldItalic r:id="rId72"/>
    </p:embeddedFont>
    <p:embeddedFont>
      <p:font typeface="Quattrocento Sans"/>
      <p:regular r:id="rId73"/>
      <p:bold r:id="rId74"/>
      <p:italic r:id="rId75"/>
      <p:boldItalic r:id="rId76"/>
    </p:embeddedFont>
    <p:embeddedFont>
      <p:font typeface="Roboto Light"/>
      <p:regular r:id="rId77"/>
      <p:bold r:id="rId78"/>
      <p:italic r:id="rId79"/>
      <p:boldItalic r:id="rId8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81" roundtripDataSignature="AMtx7mjDolV6BhQ4j1CjJDUGc+B4qSrT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RobotoLight-boldItalic.fntdata"/><Relationship Id="rId81" Type="http://customschemas.google.com/relationships/presentationmetadata" Target="meta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QuattrocentoSans-regular.fntdata"/><Relationship Id="rId72" Type="http://schemas.openxmlformats.org/officeDocument/2006/relationships/font" Target="fonts/Roboto-boldItalic.fntdata"/><Relationship Id="rId31" Type="http://schemas.openxmlformats.org/officeDocument/2006/relationships/slide" Target="slides/slide26.xml"/><Relationship Id="rId75" Type="http://schemas.openxmlformats.org/officeDocument/2006/relationships/font" Target="fonts/QuattrocentoSans-italic.fntdata"/><Relationship Id="rId30" Type="http://schemas.openxmlformats.org/officeDocument/2006/relationships/slide" Target="slides/slide25.xml"/><Relationship Id="rId74" Type="http://schemas.openxmlformats.org/officeDocument/2006/relationships/font" Target="fonts/QuattrocentoSans-bold.fntdata"/><Relationship Id="rId33" Type="http://schemas.openxmlformats.org/officeDocument/2006/relationships/slide" Target="slides/slide28.xml"/><Relationship Id="rId77" Type="http://schemas.openxmlformats.org/officeDocument/2006/relationships/font" Target="fonts/RobotoLight-regular.fntdata"/><Relationship Id="rId32" Type="http://schemas.openxmlformats.org/officeDocument/2006/relationships/slide" Target="slides/slide27.xml"/><Relationship Id="rId76" Type="http://schemas.openxmlformats.org/officeDocument/2006/relationships/font" Target="fonts/QuattrocentoSans-boldItalic.fntdata"/><Relationship Id="rId35" Type="http://schemas.openxmlformats.org/officeDocument/2006/relationships/slide" Target="slides/slide30.xml"/><Relationship Id="rId79" Type="http://schemas.openxmlformats.org/officeDocument/2006/relationships/font" Target="fonts/RobotoLight-italic.fntdata"/><Relationship Id="rId34" Type="http://schemas.openxmlformats.org/officeDocument/2006/relationships/slide" Target="slides/slide29.xml"/><Relationship Id="rId78" Type="http://schemas.openxmlformats.org/officeDocument/2006/relationships/font" Target="fonts/RobotoLight-bold.fntdata"/><Relationship Id="rId71" Type="http://schemas.openxmlformats.org/officeDocument/2006/relationships/font" Target="fonts/Roboto-italic.fntdata"/><Relationship Id="rId70" Type="http://schemas.openxmlformats.org/officeDocument/2006/relationships/font" Target="fonts/Roboto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RobotoThin-bold.fntdata"/><Relationship Id="rId21" Type="http://schemas.openxmlformats.org/officeDocument/2006/relationships/slide" Target="slides/slide16.xml"/><Relationship Id="rId65" Type="http://schemas.openxmlformats.org/officeDocument/2006/relationships/font" Target="fonts/RobotoThin-regular.fntdata"/><Relationship Id="rId24" Type="http://schemas.openxmlformats.org/officeDocument/2006/relationships/slide" Target="slides/slide19.xml"/><Relationship Id="rId68" Type="http://schemas.openxmlformats.org/officeDocument/2006/relationships/font" Target="fonts/RobotoThin-boldItalic.fntdata"/><Relationship Id="rId23" Type="http://schemas.openxmlformats.org/officeDocument/2006/relationships/slide" Target="slides/slide18.xml"/><Relationship Id="rId67" Type="http://schemas.openxmlformats.org/officeDocument/2006/relationships/font" Target="fonts/RobotoThin-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mmons.wikimedia.org/wiki/File:Elephant_and_Monkey_by_Jan_Savery,_black_chalk_and_brownish_wash.jpg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ecureweb.jpmchase.net/readonly/https:/sloanreview.mit.edu/article/why-managing-data-scientists-is-different/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Robert_Plutchik" TargetMode="Externa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7" name="Google Shape;11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70" name="Google Shape;27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79" name="Google Shape;27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87" name="Google Shape;287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Source:www.u</a:t>
            </a:r>
            <a:r>
              <a:rPr lang="en-US"/>
              <a:t>nsplash.com</a:t>
            </a:r>
            <a:endParaRPr/>
          </a:p>
        </p:txBody>
      </p:sp>
      <p:sp>
        <p:nvSpPr>
          <p:cNvPr id="315" name="Google Shape;315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23" name="Google Shape;32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Image source:www.unsplash.com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5" name="Google Shape;12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Calibri"/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Source: https://commons.wikimedia.org/wiki/File:Elephant_and_Monkey_by_Jan_Savery,_black_chalk_and_brownish_wash.jpg</a:t>
            </a:r>
            <a:endParaRPr/>
          </a:p>
        </p:txBody>
      </p:sp>
      <p:sp>
        <p:nvSpPr>
          <p:cNvPr id="341" name="Google Shape;341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Source: https://static.googleusercontent.com/media/research.google.com/en//pubs/archive/aad9f93b86b7addfea4c419b9100c6cdd26cacea.pdf</a:t>
            </a:r>
            <a:endParaRPr/>
          </a:p>
        </p:txBody>
      </p:sp>
      <p:sp>
        <p:nvSpPr>
          <p:cNvPr id="350" name="Google Shape;350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8" name="Google Shape;358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79" name="Google Shape;379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Source: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https://sloanreview.mit.edu/article/why-managing-data-scientists-is-different/</a:t>
            </a:r>
            <a:r>
              <a:rPr lang="en-US"/>
              <a:t> 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90" name="Google Shape;390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/>
              <a:t>Data Scientist build model on Sandbox by combining data from multiple sources.  Taking these model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/>
              <a:t>to production is complex task.  </a:t>
            </a:r>
            <a:r>
              <a:rPr b="1" lang="en-US" u="sng"/>
              <a:t>Proposal</a:t>
            </a:r>
            <a:r>
              <a:rPr b="1" lang="en-US"/>
              <a:t> :  </a:t>
            </a:r>
            <a:r>
              <a:rPr lang="en-US"/>
              <a:t>Do ML where data is.  Avoid making copies of data.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99" name="Google Shape;399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27" name="Google Shape;427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66" name="Google Shape;466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78" name="Google Shape;478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4" name="Google Shape;13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86" name="Google Shape;486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Unsplash.com</a:t>
            </a:r>
            <a:endParaRPr/>
          </a:p>
        </p:txBody>
      </p:sp>
      <p:sp>
        <p:nvSpPr>
          <p:cNvPr id="534" name="Google Shape;534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46" name="Google Shape;546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54" name="Google Shape;554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sz="1100"/>
              <a:t>Source:  :   Prashant Google Blog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sz="1100"/>
              <a:t>https://cloud.google.com/blog/products/data-analytics/a-process-for-implementing-industrial-predictive-maintenance-part-ii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93" name="Google Shape;593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02" name="Google Shape;602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09" name="Google Shape;609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1" name="Google Shape;621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measurement diagnostic tool to detect model issues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3" name="Google Shape;14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Source: https://papers.nips.cc/paper/5656-hidden-technical-debt-in-machine-learning-systems.pdf</a:t>
            </a:r>
            <a:endParaRPr/>
          </a:p>
        </p:txBody>
      </p:sp>
      <p:sp>
        <p:nvSpPr>
          <p:cNvPr id="631" name="Google Shape;631;p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9" name="Google Shape;649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8" name="Google Shape;658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4" name="Google Shape;684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04" name="Google Shape;704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11" name="Google Shape;711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8" name="Google Shape;718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39" name="Google Shape;739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50" name="Google Shape;750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9" name="Google Shape;759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Example conversation –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How much is credit card fee?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    almost free  (vague, quality is issue)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    less than capital bank  (quantity)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    you get points that will pay (relevance)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    enjoy the freedom of spending, do not worry about annual fee (manner)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How is new developer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   he is nice  (irrelevant)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   </a:t>
            </a:r>
            <a:endParaRPr/>
          </a:p>
        </p:txBody>
      </p:sp>
      <p:sp>
        <p:nvSpPr>
          <p:cNvPr id="760" name="Google Shape;760;p4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3" name="Google Shape;15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78" name="Google Shape;778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0" name="Google Shape;790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Photo credit :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https://en.wikipedia.org/wiki/Robert_Plutchik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/>
              <a:t>Psychologist Robert Plutchik defined 8 basic emotions.</a:t>
            </a:r>
            <a:endParaRPr/>
          </a:p>
        </p:txBody>
      </p:sp>
      <p:sp>
        <p:nvSpPr>
          <p:cNvPr id="791" name="Google Shape;791;p5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98" name="Google Shape;798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20" name="Google Shape;820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0" name="Google Shape;830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Photo credit – usgs.gov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Research paper I wrote - https://onlinelibrary.wiley.com/doi/pdf/10.1111/1752-1688.12555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9" name="Google Shape;839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Research paper I wrote - https://onlinelibrary.wiley.com/doi/pdf/10.1111/1752-1688.12555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8" name="Google Shape;868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77" name="Google Shape;877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84" name="Google Shape;884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07" name="Google Shape;907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As a starting point we need to clarify what we mean by IoT. The term is overloaded, but let’s stop and think.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Imagine a city with no congestion. Can IoT do that? </a:t>
            </a:r>
            <a:endParaRPr sz="11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1400"/>
              <a:t>Imagine no machine failure and no delays in production failure. Can IoT play a role here too?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6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6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6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7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7" name="Google Shape;67;p7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7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9" name="Google Shape;69;p7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7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7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7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7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7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7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7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7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1" name="Google Shape;81;p7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2" name="Google Shape;82;p7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7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7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7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7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9" name="Google Shape;89;p7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7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7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7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7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7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7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7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7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7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7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aa">
  <p:cSld name="aaa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9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3" name="Google Shape;113;p69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14" name="Google Shape;114;p69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aa">
  <p:cSld name="aaa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6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 Layout 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7"/>
          <p:cNvSpPr txBox="1"/>
          <p:nvPr/>
        </p:nvSpPr>
        <p:spPr>
          <a:xfrm>
            <a:off x="9678800" y="6330681"/>
            <a:ext cx="2106800" cy="2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00"/>
              <a:buFont typeface="Roboto"/>
              <a:buNone/>
            </a:pPr>
            <a:r>
              <a:rPr b="0" i="0" lang="en-US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Confidential &amp; Proprietary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" name="Google Shape;28;p67"/>
          <p:cNvGrpSpPr/>
          <p:nvPr/>
        </p:nvGrpSpPr>
        <p:grpSpPr>
          <a:xfrm>
            <a:off x="515615" y="6819112"/>
            <a:ext cx="2395717" cy="44901"/>
            <a:chOff x="2031822" y="2229250"/>
            <a:chExt cx="2193612" cy="39900"/>
          </a:xfrm>
        </p:grpSpPr>
        <p:sp>
          <p:nvSpPr>
            <p:cNvPr id="29" name="Google Shape;29;p67"/>
            <p:cNvSpPr/>
            <p:nvPr/>
          </p:nvSpPr>
          <p:spPr>
            <a:xfrm>
              <a:off x="2031822" y="2229250"/>
              <a:ext cx="548400" cy="3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67"/>
            <p:cNvSpPr/>
            <p:nvPr/>
          </p:nvSpPr>
          <p:spPr>
            <a:xfrm>
              <a:off x="2580226" y="2229250"/>
              <a:ext cx="548400" cy="39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67"/>
            <p:cNvSpPr/>
            <p:nvPr/>
          </p:nvSpPr>
          <p:spPr>
            <a:xfrm>
              <a:off x="3677034" y="2229250"/>
              <a:ext cx="548400" cy="39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67"/>
            <p:cNvSpPr/>
            <p:nvPr/>
          </p:nvSpPr>
          <p:spPr>
            <a:xfrm>
              <a:off x="3128621" y="2229250"/>
              <a:ext cx="548400" cy="399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3" name="Google Shape;33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5501" y="6330601"/>
            <a:ext cx="1157401" cy="207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8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68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68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 1 2 1">
  <p:cSld name="TITLE_AND_BODY_3 1 2 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70"/>
          <p:cNvGrpSpPr/>
          <p:nvPr/>
        </p:nvGrpSpPr>
        <p:grpSpPr>
          <a:xfrm>
            <a:off x="515615" y="6819142"/>
            <a:ext cx="2395716" cy="44901"/>
            <a:chOff x="2031822" y="2229250"/>
            <a:chExt cx="2193612" cy="39900"/>
          </a:xfrm>
        </p:grpSpPr>
        <p:sp>
          <p:nvSpPr>
            <p:cNvPr id="40" name="Google Shape;40;p70"/>
            <p:cNvSpPr/>
            <p:nvPr/>
          </p:nvSpPr>
          <p:spPr>
            <a:xfrm>
              <a:off x="2031822" y="2229250"/>
              <a:ext cx="548400" cy="39900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70"/>
            <p:cNvSpPr/>
            <p:nvPr/>
          </p:nvSpPr>
          <p:spPr>
            <a:xfrm>
              <a:off x="2580226" y="2229250"/>
              <a:ext cx="548400" cy="399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70"/>
            <p:cNvSpPr/>
            <p:nvPr/>
          </p:nvSpPr>
          <p:spPr>
            <a:xfrm>
              <a:off x="3677034" y="2229250"/>
              <a:ext cx="548400" cy="39900"/>
            </a:xfrm>
            <a:prstGeom prst="rect">
              <a:avLst/>
            </a:prstGeom>
            <a:solidFill>
              <a:srgbClr val="34A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70"/>
            <p:cNvSpPr/>
            <p:nvPr/>
          </p:nvSpPr>
          <p:spPr>
            <a:xfrm>
              <a:off x="3128621" y="2229250"/>
              <a:ext cx="548400" cy="39900"/>
            </a:xfrm>
            <a:prstGeom prst="rect">
              <a:avLst/>
            </a:prstGeom>
            <a:solidFill>
              <a:srgbClr val="FBBC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4" name="Google Shape;44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5501" y="6330601"/>
            <a:ext cx="1157401" cy="207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8" name="Google Shape;48;p7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" name="Google Shape;54;p7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7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7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7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7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6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6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6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Google Shape;107;p6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6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6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storage.googleapis.com/prashant.dhingra.website/ML/lessons-learnt/Feb25_2022_Lesson_learnt_from_hundreds_of_ML_projects.pdf" TargetMode="External"/><Relationship Id="rId4" Type="http://schemas.openxmlformats.org/officeDocument/2006/relationships/hyperlink" Target="http://prashant.k.dhingra.website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prashant.dhingra.website/ML/lessons-learnt/use-cases/" TargetMode="External"/><Relationship Id="rId4" Type="http://schemas.openxmlformats.org/officeDocument/2006/relationships/hyperlink" Target="http://prashant.dhingra.website/ML/lessons-learnt/use-cases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7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prashant.dhingra.website/ML/lessons-learnt/ml-maturity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g"/><Relationship Id="rId4" Type="http://schemas.openxmlformats.org/officeDocument/2006/relationships/image" Target="../media/image22.jpg"/><Relationship Id="rId5" Type="http://schemas.openxmlformats.org/officeDocument/2006/relationships/hyperlink" Target="http://prashant.dhingra.website/ML/lessons-learnt/orthogonal-dials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prashant.dhingra.website/ML/lessons-learnt/methodology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jpg"/><Relationship Id="rId4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prashant.dhingra.website/ML/lessons-learnt/diagnostic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secureweb.jpmchase.net/readonly/https:/sloanreview.mit.edu/article/why-managing-data-scientists-is-different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prashant.dhingra.website/ML/lessons-learnt/learn-more-with-less-data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prashant.dhingra.website/ML/lessons-learnt/feature-mart/" TargetMode="External"/><Relationship Id="rId4" Type="http://schemas.openxmlformats.org/officeDocument/2006/relationships/hyperlink" Target="http://prashant.dhingra.website/ML/lessons-learnt/feature-mart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jpg"/><Relationship Id="rId4" Type="http://schemas.openxmlformats.org/officeDocument/2006/relationships/image" Target="../media/image34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Relationship Id="rId7" Type="http://schemas.openxmlformats.org/officeDocument/2006/relationships/image" Target="../media/image3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0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prashant.dhingra.website/ML/lessons-learnt/explainability/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6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://prashant.dhingra.website/ML/lessons-learnt/human-ai-interaction/" TargetMode="External"/><Relationship Id="rId4" Type="http://schemas.openxmlformats.org/officeDocument/2006/relationships/image" Target="../media/image2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://prashant.dhingra.website/ML/lessons-learnt/human-ai-interaction/psychology/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://prashant.dhingra.website/ML/lessons-learnt/human-ai-interaction/abtesting/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prashant.dhingra.website/ML/lessons-learnt/use-case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6000"/>
              <a:buFont typeface="Arial"/>
              <a:buNone/>
            </a:pPr>
            <a:r>
              <a:rPr lang="en-US"/>
              <a:t>Overcome ML Challenges in Enterprise</a:t>
            </a:r>
            <a:endParaRPr/>
          </a:p>
        </p:txBody>
      </p:sp>
      <p:sp>
        <p:nvSpPr>
          <p:cNvPr id="120" name="Google Shape;120;p1"/>
          <p:cNvSpPr txBox="1"/>
          <p:nvPr>
            <p:ph idx="1" type="body"/>
          </p:nvPr>
        </p:nvSpPr>
        <p:spPr>
          <a:xfrm>
            <a:off x="838200" y="1825625"/>
            <a:ext cx="105156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Lessons learned from hundreds of ML projects</a:t>
            </a:r>
            <a:endParaRPr/>
          </a:p>
        </p:txBody>
      </p:sp>
      <p:sp>
        <p:nvSpPr>
          <p:cNvPr id="121" name="Google Shape;121;p1"/>
          <p:cNvSpPr txBox="1"/>
          <p:nvPr/>
        </p:nvSpPr>
        <p:spPr>
          <a:xfrm>
            <a:off x="398443" y="5076941"/>
            <a:ext cx="608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Prashant K Dhingra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"/>
          <p:cNvSpPr txBox="1"/>
          <p:nvPr/>
        </p:nvSpPr>
        <p:spPr>
          <a:xfrm>
            <a:off x="838199" y="2770658"/>
            <a:ext cx="2345267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Feb 25, 2022</a:t>
            </a:r>
            <a:endParaRPr b="0" i="0" sz="18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0"/>
          <p:cNvSpPr/>
          <p:nvPr/>
        </p:nvSpPr>
        <p:spPr>
          <a:xfrm flipH="1" rot="10800000">
            <a:off x="0" y="-478"/>
            <a:ext cx="7859800" cy="6858478"/>
          </a:xfrm>
          <a:custGeom>
            <a:rect b="b" l="l" r="r" t="t"/>
            <a:pathLst>
              <a:path extrusionOk="0" h="6858478" w="7859800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rgbClr val="262626">
              <a:alpha val="6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0"/>
          <p:cNvSpPr/>
          <p:nvPr/>
        </p:nvSpPr>
        <p:spPr>
          <a:xfrm flipH="1" rot="10800000">
            <a:off x="0" y="-478"/>
            <a:ext cx="7431174" cy="6858478"/>
          </a:xfrm>
          <a:custGeom>
            <a:rect b="b" l="l" r="r" t="t"/>
            <a:pathLst>
              <a:path extrusionOk="0" h="6858478" w="7431174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0"/>
          <p:cNvSpPr txBox="1"/>
          <p:nvPr/>
        </p:nvSpPr>
        <p:spPr>
          <a:xfrm>
            <a:off x="804672" y="2022601"/>
            <a:ext cx="3941499" cy="4154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60958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Business problem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60958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User, Customer, Actor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121917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Flow of events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121917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Flow of alternate events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60958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Functionality and result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60958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Benefit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60958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Process change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2700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12700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12700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0"/>
          <p:cNvSpPr txBox="1"/>
          <p:nvPr/>
        </p:nvSpPr>
        <p:spPr>
          <a:xfrm>
            <a:off x="6796170" y="1774000"/>
            <a:ext cx="5218800" cy="50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b="0" i="0" lang="en-US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Describe how ML improve existing use case</a:t>
            </a:r>
            <a:endParaRPr b="0" i="0" sz="2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7188" lvl="0" marL="609585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b="0" i="0" lang="en-US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Focus on </a:t>
            </a:r>
            <a:r>
              <a:rPr b="0" i="0" lang="en-US" sz="2400" u="none" cap="none" strike="noStrike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what to predict </a:t>
            </a:r>
            <a:r>
              <a:rPr b="0" i="0" lang="en-US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and signals</a:t>
            </a:r>
            <a:endParaRPr b="0" i="0" sz="2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7188" lvl="0" marL="609585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b="0" i="0" lang="en-US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Describe </a:t>
            </a:r>
            <a:r>
              <a:rPr b="0" i="0" lang="en-US" sz="2400" u="none" cap="none" strike="noStrike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Signals, Data sources, Dataset</a:t>
            </a:r>
            <a:endParaRPr b="0" i="0" sz="2400" u="none" cap="none" strike="noStrike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7188" lvl="0" marL="609585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b="0" i="0" lang="en-US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Specify how to measure results</a:t>
            </a:r>
            <a:endParaRPr b="0" i="0" sz="2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0"/>
          <p:cNvSpPr txBox="1"/>
          <p:nvPr/>
        </p:nvSpPr>
        <p:spPr>
          <a:xfrm>
            <a:off x="1151467" y="1286933"/>
            <a:ext cx="2427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Business use case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0"/>
          <p:cNvSpPr txBox="1"/>
          <p:nvPr/>
        </p:nvSpPr>
        <p:spPr>
          <a:xfrm>
            <a:off x="6860558" y="1292577"/>
            <a:ext cx="2427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ML use case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/>
          <p:nvPr/>
        </p:nvSpPr>
        <p:spPr>
          <a:xfrm flipH="1" rot="10800000">
            <a:off x="-1" y="-1"/>
            <a:ext cx="4403709" cy="6858001"/>
          </a:xfrm>
          <a:custGeom>
            <a:rect b="b" l="l" r="r" t="t"/>
            <a:pathLst>
              <a:path extrusionOk="0" h="6858001" w="4403709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solidFill>
            <a:srgbClr val="4141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7" name="Google Shape;207;p11"/>
          <p:cNvGrpSpPr/>
          <p:nvPr/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208" name="Google Shape;208;p11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9" name="Google Shape;209;p11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10" name="Google Shape;210;p11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11" name="Google Shape;211;p11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3864"/>
            </a:solidFill>
            <a:ln>
              <a:noFill/>
            </a:ln>
          </p:spPr>
        </p:sp>
        <p:sp>
          <p:nvSpPr>
            <p:cNvPr id="212" name="Google Shape;212;p11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2F5496"/>
            </a:solidFill>
            <a:ln>
              <a:noFill/>
            </a:ln>
          </p:spPr>
        </p:sp>
        <p:sp>
          <p:nvSpPr>
            <p:cNvPr id="213" name="Google Shape;213;p11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14" name="Google Shape;214;p11"/>
          <p:cNvSpPr txBox="1"/>
          <p:nvPr>
            <p:ph idx="4294967295" type="title"/>
          </p:nvPr>
        </p:nvSpPr>
        <p:spPr>
          <a:xfrm>
            <a:off x="535020" y="685800"/>
            <a:ext cx="2780271" cy="510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sz="3700">
                <a:solidFill>
                  <a:srgbClr val="FFFFFF"/>
                </a:solidFill>
              </a:rPr>
              <a:t>F</a:t>
            </a:r>
            <a:r>
              <a:rPr lang="en-US" sz="3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orm the hypothesis</a:t>
            </a:r>
            <a:br>
              <a:rPr lang="en-US" sz="3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Convert use case into ML use case</a:t>
            </a:r>
            <a:endParaRPr/>
          </a:p>
        </p:txBody>
      </p:sp>
      <p:grpSp>
        <p:nvGrpSpPr>
          <p:cNvPr id="215" name="Google Shape;215;p11"/>
          <p:cNvGrpSpPr/>
          <p:nvPr/>
        </p:nvGrpSpPr>
        <p:grpSpPr>
          <a:xfrm>
            <a:off x="5010150" y="688292"/>
            <a:ext cx="6492875" cy="5100415"/>
            <a:chOff x="0" y="2492"/>
            <a:chExt cx="6492875" cy="5100415"/>
          </a:xfrm>
        </p:grpSpPr>
        <p:cxnSp>
          <p:nvCxnSpPr>
            <p:cNvPr id="216" name="Google Shape;216;p11"/>
            <p:cNvCxnSpPr/>
            <p:nvPr/>
          </p:nvCxnSpPr>
          <p:spPr>
            <a:xfrm>
              <a:off x="0" y="2492"/>
              <a:ext cx="6492875" cy="0"/>
            </a:xfrm>
            <a:prstGeom prst="straightConnector1">
              <a:avLst/>
            </a:prstGeom>
            <a:solidFill>
              <a:schemeClr val="accent2"/>
            </a:solidFill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17" name="Google Shape;217;p11"/>
            <p:cNvSpPr/>
            <p:nvPr/>
          </p:nvSpPr>
          <p:spPr>
            <a:xfrm>
              <a:off x="0" y="2492"/>
              <a:ext cx="6492875" cy="8500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1"/>
            <p:cNvSpPr txBox="1"/>
            <p:nvPr/>
          </p:nvSpPr>
          <p:spPr>
            <a:xfrm>
              <a:off x="0" y="2492"/>
              <a:ext cx="6492875" cy="8500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7625" lIns="87625" spcFirstLastPara="1" rIns="87625" wrap="square" tIns="876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libri"/>
                <a:buNone/>
              </a:pPr>
              <a:r>
                <a:rPr b="0" i="0" lang="en-US" sz="2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Predict if equipment will fail in next ‘N’ period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9" name="Google Shape;219;p11"/>
            <p:cNvCxnSpPr/>
            <p:nvPr/>
          </p:nvCxnSpPr>
          <p:spPr>
            <a:xfrm>
              <a:off x="0" y="852561"/>
              <a:ext cx="6492875" cy="0"/>
            </a:xfrm>
            <a:prstGeom prst="straightConnector1">
              <a:avLst/>
            </a:prstGeom>
            <a:solidFill>
              <a:srgbClr val="DB784A"/>
            </a:solidFill>
            <a:ln cap="flat" cmpd="sng" w="12700">
              <a:solidFill>
                <a:srgbClr val="DB784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20" name="Google Shape;220;p11"/>
            <p:cNvSpPr/>
            <p:nvPr/>
          </p:nvSpPr>
          <p:spPr>
            <a:xfrm>
              <a:off x="0" y="852561"/>
              <a:ext cx="6492875" cy="8500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1"/>
            <p:cNvSpPr txBox="1"/>
            <p:nvPr/>
          </p:nvSpPr>
          <p:spPr>
            <a:xfrm>
              <a:off x="0" y="852561"/>
              <a:ext cx="6492875" cy="8500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7625" lIns="87625" spcFirstLastPara="1" rIns="87625" wrap="square" tIns="876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libri"/>
                <a:buNone/>
              </a:pPr>
              <a:r>
                <a:rPr b="0" i="0" lang="en-US" sz="2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Predict if equipment will fail in next ‘N1’, ‘N2’.. period.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2" name="Google Shape;222;p11"/>
            <p:cNvCxnSpPr/>
            <p:nvPr/>
          </p:nvCxnSpPr>
          <p:spPr>
            <a:xfrm>
              <a:off x="0" y="1702630"/>
              <a:ext cx="6492875" cy="0"/>
            </a:xfrm>
            <a:prstGeom prst="straightConnector1">
              <a:avLst/>
            </a:prstGeom>
            <a:solidFill>
              <a:srgbClr val="CB7C63"/>
            </a:solidFill>
            <a:ln cap="flat" cmpd="sng" w="12700">
              <a:solidFill>
                <a:srgbClr val="CB7C6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23" name="Google Shape;223;p11"/>
            <p:cNvSpPr/>
            <p:nvPr/>
          </p:nvSpPr>
          <p:spPr>
            <a:xfrm>
              <a:off x="0" y="1702630"/>
              <a:ext cx="6492875" cy="8500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1"/>
            <p:cNvSpPr txBox="1"/>
            <p:nvPr/>
          </p:nvSpPr>
          <p:spPr>
            <a:xfrm>
              <a:off x="0" y="1702630"/>
              <a:ext cx="6492875" cy="8500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7625" lIns="87625" spcFirstLastPara="1" rIns="87625" wrap="square" tIns="876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libri"/>
                <a:buNone/>
              </a:pPr>
              <a:r>
                <a:rPr b="0" i="0" lang="en-US" sz="2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Predict if equipment will fail in next ‘N’ period due to fault in part ‘X’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5" name="Google Shape;225;p11"/>
            <p:cNvCxnSpPr/>
            <p:nvPr/>
          </p:nvCxnSpPr>
          <p:spPr>
            <a:xfrm>
              <a:off x="0" y="2552699"/>
              <a:ext cx="6492875" cy="0"/>
            </a:xfrm>
            <a:prstGeom prst="straightConnector1">
              <a:avLst/>
            </a:prstGeom>
            <a:solidFill>
              <a:srgbClr val="BC857A"/>
            </a:solidFill>
            <a:ln cap="flat" cmpd="sng" w="12700">
              <a:solidFill>
                <a:srgbClr val="BC857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26" name="Google Shape;226;p11"/>
            <p:cNvSpPr/>
            <p:nvPr/>
          </p:nvSpPr>
          <p:spPr>
            <a:xfrm>
              <a:off x="0" y="2552699"/>
              <a:ext cx="6492875" cy="8500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1"/>
            <p:cNvSpPr txBox="1"/>
            <p:nvPr/>
          </p:nvSpPr>
          <p:spPr>
            <a:xfrm>
              <a:off x="0" y="2552699"/>
              <a:ext cx="6492875" cy="8500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7625" lIns="87625" spcFirstLastPara="1" rIns="87625" wrap="square" tIns="876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libri"/>
                <a:buNone/>
              </a:pPr>
              <a:r>
                <a:rPr b="0" i="0" lang="en-US" sz="2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Predict time to failure or remaining life of equipment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8" name="Google Shape;228;p11"/>
            <p:cNvCxnSpPr/>
            <p:nvPr/>
          </p:nvCxnSpPr>
          <p:spPr>
            <a:xfrm>
              <a:off x="0" y="3402769"/>
              <a:ext cx="6492875" cy="0"/>
            </a:xfrm>
            <a:prstGeom prst="straightConnector1">
              <a:avLst/>
            </a:prstGeom>
            <a:solidFill>
              <a:srgbClr val="AF9390"/>
            </a:solidFill>
            <a:ln cap="flat" cmpd="sng" w="12700">
              <a:solidFill>
                <a:srgbClr val="AF939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29" name="Google Shape;229;p11"/>
            <p:cNvSpPr/>
            <p:nvPr/>
          </p:nvSpPr>
          <p:spPr>
            <a:xfrm>
              <a:off x="0" y="3402769"/>
              <a:ext cx="6492875" cy="8500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1"/>
            <p:cNvSpPr txBox="1"/>
            <p:nvPr/>
          </p:nvSpPr>
          <p:spPr>
            <a:xfrm>
              <a:off x="0" y="3402769"/>
              <a:ext cx="6492875" cy="8500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7625" lIns="87625" spcFirstLastPara="1" rIns="87625" wrap="square" tIns="876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libri"/>
                <a:buNone/>
              </a:pPr>
              <a:r>
                <a:rPr b="0" i="0" lang="en-US" sz="2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Find Anomalies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1" name="Google Shape;231;p11"/>
            <p:cNvCxnSpPr/>
            <p:nvPr/>
          </p:nvCxnSpPr>
          <p:spPr>
            <a:xfrm>
              <a:off x="0" y="4252838"/>
              <a:ext cx="6492875" cy="0"/>
            </a:xfrm>
            <a:prstGeom prst="straightConnector1">
              <a:avLst/>
            </a:prstGeom>
            <a:solidFill>
              <a:srgbClr val="A4A4A4"/>
            </a:solidFill>
            <a:ln cap="flat" cmpd="sng" w="12700">
              <a:solidFill>
                <a:srgbClr val="A4A4A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32" name="Google Shape;232;p11"/>
            <p:cNvSpPr/>
            <p:nvPr/>
          </p:nvSpPr>
          <p:spPr>
            <a:xfrm>
              <a:off x="0" y="4252838"/>
              <a:ext cx="6492875" cy="8500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1"/>
            <p:cNvSpPr txBox="1"/>
            <p:nvPr/>
          </p:nvSpPr>
          <p:spPr>
            <a:xfrm>
              <a:off x="0" y="4252838"/>
              <a:ext cx="6492875" cy="8500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7625" lIns="87625" spcFirstLastPara="1" rIns="87625" wrap="square" tIns="876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libri"/>
                <a:buNone/>
              </a:pPr>
              <a:r>
                <a:rPr b="0" i="0" lang="en-US" sz="2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Others/Predict degradation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2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2"/>
          <p:cNvSpPr/>
          <p:nvPr/>
        </p:nvSpPr>
        <p:spPr>
          <a:xfrm>
            <a:off x="1" y="0"/>
            <a:ext cx="4167271" cy="6858000"/>
          </a:xfrm>
          <a:custGeom>
            <a:rect b="b" l="l" r="r" t="t"/>
            <a:pathLst>
              <a:path extrusionOk="0" h="6858000" w="4167271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2"/>
          <p:cNvSpPr txBox="1"/>
          <p:nvPr>
            <p:ph type="title"/>
          </p:nvPr>
        </p:nvSpPr>
        <p:spPr>
          <a:xfrm>
            <a:off x="686834" y="1153572"/>
            <a:ext cx="3200400" cy="4461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Metrics</a:t>
            </a:r>
            <a:endParaRPr/>
          </a:p>
        </p:txBody>
      </p:sp>
      <p:sp>
        <p:nvSpPr>
          <p:cNvPr id="241" name="Google Shape;241;p12"/>
          <p:cNvSpPr/>
          <p:nvPr/>
        </p:nvSpPr>
        <p:spPr>
          <a:xfrm flipH="1" rot="10800000">
            <a:off x="7550402" y="2455479"/>
            <a:ext cx="4083433" cy="4083433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2"/>
          <p:cNvSpPr txBox="1"/>
          <p:nvPr/>
        </p:nvSpPr>
        <p:spPr>
          <a:xfrm>
            <a:off x="4167273" y="969266"/>
            <a:ext cx="7753794" cy="41713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2100"/>
              <a:buFont typeface="Roboto"/>
              <a:buChar char="●"/>
            </a:pPr>
            <a:r>
              <a:rPr b="1" i="0" lang="en-US" sz="21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Independence </a:t>
            </a:r>
            <a:r>
              <a:rPr b="0" i="0" lang="en-US" sz="21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Metric design and Model design should be independent</a:t>
            </a:r>
            <a:endParaRPr b="1" i="0" sz="2100" u="none" cap="none" strike="noStrike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2100"/>
              <a:buFont typeface="Roboto"/>
              <a:buChar char="●"/>
            </a:pPr>
            <a:r>
              <a:rPr b="1" i="0" lang="en-US" sz="21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Reliable: </a:t>
            </a:r>
            <a:r>
              <a:rPr b="0" i="0" lang="en-US" sz="21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Same model should produce similar number on similar data</a:t>
            </a:r>
            <a:endParaRPr b="0" i="0" sz="2100" u="none" cap="none" strike="noStrike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2100"/>
              <a:buFont typeface="Roboto"/>
              <a:buChar char="●"/>
            </a:pPr>
            <a:r>
              <a:rPr b="1" i="0" lang="en-US" sz="21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Easy:</a:t>
            </a:r>
            <a:r>
              <a:rPr b="0" i="0" lang="en-US" sz="21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 Easy to build and use in MVM (Minimum viable model)</a:t>
            </a:r>
            <a:endParaRPr b="0" i="0" sz="2100" u="none" cap="none" strike="noStrike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t/>
            </a:r>
            <a:endParaRPr b="0" i="0" sz="2100" u="none" cap="none" strike="noStrike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2"/>
          <p:cNvSpPr/>
          <p:nvPr/>
        </p:nvSpPr>
        <p:spPr>
          <a:xfrm>
            <a:off x="3887233" y="4774505"/>
            <a:ext cx="7254899" cy="590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21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One metric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If there are multiple metrics - select one metric to optimize and remaining should have minimum satisfaction criteria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4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4"/>
          <p:cNvSpPr/>
          <p:nvPr/>
        </p:nvSpPr>
        <p:spPr>
          <a:xfrm>
            <a:off x="1" y="0"/>
            <a:ext cx="4167271" cy="6858000"/>
          </a:xfrm>
          <a:custGeom>
            <a:rect b="b" l="l" r="r" t="t"/>
            <a:pathLst>
              <a:path extrusionOk="0" h="6858000" w="4167271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4"/>
          <p:cNvSpPr txBox="1"/>
          <p:nvPr>
            <p:ph type="title"/>
          </p:nvPr>
        </p:nvSpPr>
        <p:spPr>
          <a:xfrm>
            <a:off x="483436" y="1198418"/>
            <a:ext cx="3200400" cy="4461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ML Target State</a:t>
            </a:r>
            <a:endParaRPr/>
          </a:p>
        </p:txBody>
      </p:sp>
      <p:sp>
        <p:nvSpPr>
          <p:cNvPr id="251" name="Google Shape;251;p14"/>
          <p:cNvSpPr/>
          <p:nvPr/>
        </p:nvSpPr>
        <p:spPr>
          <a:xfrm flipH="1" rot="10800000">
            <a:off x="7550402" y="2455479"/>
            <a:ext cx="4083433" cy="4083433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2" name="Google Shape;252;p14"/>
          <p:cNvGrpSpPr/>
          <p:nvPr/>
        </p:nvGrpSpPr>
        <p:grpSpPr>
          <a:xfrm>
            <a:off x="4643266" y="2318165"/>
            <a:ext cx="6883418" cy="1207663"/>
            <a:chOff x="1667" y="718791"/>
            <a:chExt cx="6883418" cy="1207663"/>
          </a:xfrm>
        </p:grpSpPr>
        <p:sp>
          <p:nvSpPr>
            <p:cNvPr id="253" name="Google Shape;253;p14"/>
            <p:cNvSpPr/>
            <p:nvPr/>
          </p:nvSpPr>
          <p:spPr>
            <a:xfrm>
              <a:off x="333762" y="718791"/>
              <a:ext cx="543427" cy="543427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1667" y="1443408"/>
              <a:ext cx="1207617" cy="4830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4"/>
            <p:cNvSpPr txBox="1"/>
            <p:nvPr/>
          </p:nvSpPr>
          <p:spPr>
            <a:xfrm>
              <a:off x="1667" y="1443408"/>
              <a:ext cx="1207617" cy="4830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Research &amp; feasibility</a:t>
              </a:r>
              <a:r>
                <a:rPr b="0" i="0" lang="en-US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 research project to provide feasibility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1752712" y="718791"/>
              <a:ext cx="543427" cy="543427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1420617" y="1443408"/>
              <a:ext cx="1207617" cy="4830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4"/>
            <p:cNvSpPr txBox="1"/>
            <p:nvPr/>
          </p:nvSpPr>
          <p:spPr>
            <a:xfrm>
              <a:off x="1420617" y="1443408"/>
              <a:ext cx="1207617" cy="4830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Reliable models </a:t>
              </a:r>
              <a:r>
                <a:rPr b="0" i="0" lang="en-US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 Feasibility is proven. Need more effort to build reliable models.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5905767" y="824825"/>
              <a:ext cx="543427" cy="543427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2839567" y="1443408"/>
              <a:ext cx="1207617" cy="4830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4"/>
            <p:cNvSpPr txBox="1"/>
            <p:nvPr/>
          </p:nvSpPr>
          <p:spPr>
            <a:xfrm>
              <a:off x="2839567" y="1443408"/>
              <a:ext cx="1207617" cy="4830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Models to get insight/confidence</a:t>
              </a:r>
              <a:r>
                <a:rPr b="0" i="0" lang="en-US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 Model built and in use with manual intervention – offline.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4590612" y="718791"/>
              <a:ext cx="543427" cy="543427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4258518" y="1443408"/>
              <a:ext cx="1207617" cy="4830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4"/>
            <p:cNvSpPr txBox="1"/>
            <p:nvPr/>
          </p:nvSpPr>
          <p:spPr>
            <a:xfrm>
              <a:off x="4258518" y="1443408"/>
              <a:ext cx="1207617" cy="4830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Model in production: </a:t>
              </a:r>
              <a:r>
                <a:rPr b="0" i="0" lang="en-US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Models in production with automated system.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3165805" y="731372"/>
              <a:ext cx="543427" cy="543427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5677468" y="1443408"/>
              <a:ext cx="1207617" cy="4830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4"/>
            <p:cNvSpPr txBox="1"/>
            <p:nvPr/>
          </p:nvSpPr>
          <p:spPr>
            <a:xfrm>
              <a:off x="5677468" y="1443408"/>
              <a:ext cx="1207617" cy="4830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Mission critical models: </a:t>
              </a:r>
              <a:r>
                <a:rPr b="0" i="0" lang="en-US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Strong automation – training, inference, monitoring,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3"/>
          <p:cNvSpPr/>
          <p:nvPr/>
        </p:nvSpPr>
        <p:spPr>
          <a:xfrm>
            <a:off x="1114425" y="0"/>
            <a:ext cx="9963150" cy="6858000"/>
          </a:xfrm>
          <a:custGeom>
            <a:rect b="b" l="l" r="r" t="t"/>
            <a:pathLst>
              <a:path extrusionOk="0" h="6858000" w="996315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EFEFE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2000" rotWithShape="0" algn="ctr" sy="102000">
              <a:srgbClr val="D8D8D8">
                <a:alpha val="3686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3"/>
          <p:cNvSpPr/>
          <p:nvPr/>
        </p:nvSpPr>
        <p:spPr>
          <a:xfrm>
            <a:off x="1121664" y="0"/>
            <a:ext cx="9948672" cy="6858000"/>
          </a:xfrm>
          <a:custGeom>
            <a:rect b="b" l="l" r="r" t="t"/>
            <a:pathLst>
              <a:path extrusionOk="0" h="6858000" w="996315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3"/>
          <p:cNvSpPr txBox="1"/>
          <p:nvPr>
            <p:ph idx="4294967295" type="title"/>
          </p:nvPr>
        </p:nvSpPr>
        <p:spPr>
          <a:xfrm>
            <a:off x="1524003" y="1999615"/>
            <a:ext cx="9144000" cy="2764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100"/>
              <a:buFont typeface="Calibri"/>
              <a:buNone/>
            </a:pPr>
            <a:r>
              <a:rPr lang="en-US" sz="7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Lesson Learned: </a:t>
            </a:r>
            <a:endParaRPr sz="7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100"/>
              <a:buFont typeface="Calibri"/>
              <a:buNone/>
            </a:pPr>
            <a:r>
              <a:rPr lang="en-US" sz="7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ML Maturity</a:t>
            </a:r>
            <a:endParaRPr/>
          </a:p>
        </p:txBody>
      </p:sp>
      <p:sp>
        <p:nvSpPr>
          <p:cNvPr id="276" name="Google Shape;276;p13"/>
          <p:cNvSpPr/>
          <p:nvPr/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5"/>
          <p:cNvSpPr/>
          <p:nvPr/>
        </p:nvSpPr>
        <p:spPr>
          <a:xfrm>
            <a:off x="1953768" y="0"/>
            <a:ext cx="8284464" cy="6858000"/>
          </a:xfrm>
          <a:custGeom>
            <a:rect b="b" l="l" r="r" t="t"/>
            <a:pathLst>
              <a:path extrusionOk="0" h="6858000" w="8284464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5"/>
          <p:cNvSpPr/>
          <p:nvPr/>
        </p:nvSpPr>
        <p:spPr>
          <a:xfrm>
            <a:off x="2118360" y="0"/>
            <a:ext cx="7955280" cy="6858000"/>
          </a:xfrm>
          <a:custGeom>
            <a:rect b="b" l="l" r="r" t="t"/>
            <a:pathLst>
              <a:path extrusionOk="0" h="6858000" w="795528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5"/>
          <p:cNvSpPr txBox="1"/>
          <p:nvPr>
            <p:ph idx="4294967295" type="title"/>
          </p:nvPr>
        </p:nvSpPr>
        <p:spPr>
          <a:xfrm>
            <a:off x="2555631" y="1441938"/>
            <a:ext cx="7080738" cy="3974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100"/>
              <a:buFont typeface="Calibri"/>
              <a:buNone/>
            </a:pPr>
            <a:r>
              <a:rPr lang="en-US" sz="5400">
                <a:solidFill>
                  <a:srgbClr val="0C0C0C"/>
                </a:solidFill>
              </a:rPr>
              <a:t>Lesson Learned: Experimentation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4358" y="2277840"/>
            <a:ext cx="5263019" cy="273530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6"/>
          <p:cNvSpPr txBox="1"/>
          <p:nvPr/>
        </p:nvSpPr>
        <p:spPr>
          <a:xfrm>
            <a:off x="1568450" y="1543050"/>
            <a:ext cx="10438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6"/>
          <p:cNvSpPr txBox="1"/>
          <p:nvPr/>
        </p:nvSpPr>
        <p:spPr>
          <a:xfrm>
            <a:off x="8035661" y="1432064"/>
            <a:ext cx="11336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Solutions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" name="Google Shape;292;p16"/>
          <p:cNvGrpSpPr/>
          <p:nvPr/>
        </p:nvGrpSpPr>
        <p:grpSpPr>
          <a:xfrm>
            <a:off x="6893169" y="2457534"/>
            <a:ext cx="3851372" cy="3800904"/>
            <a:chOff x="0" y="0"/>
            <a:chExt cx="3851372" cy="3800904"/>
          </a:xfrm>
        </p:grpSpPr>
        <p:sp>
          <p:nvSpPr>
            <p:cNvPr id="293" name="Google Shape;293;p16"/>
            <p:cNvSpPr/>
            <p:nvPr/>
          </p:nvSpPr>
          <p:spPr>
            <a:xfrm>
              <a:off x="1604738" y="0"/>
              <a:ext cx="641895" cy="633484"/>
            </a:xfrm>
            <a:prstGeom prst="trapezoid">
              <a:avLst>
                <a:gd fmla="val 50664" name="adj"/>
              </a:avLst>
            </a:prstGeom>
            <a:solidFill>
              <a:srgbClr val="92D05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6"/>
            <p:cNvSpPr txBox="1"/>
            <p:nvPr/>
          </p:nvSpPr>
          <p:spPr>
            <a:xfrm>
              <a:off x="1604738" y="0"/>
              <a:ext cx="641895" cy="6334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Prod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1283791" y="633484"/>
              <a:ext cx="1283790" cy="633484"/>
            </a:xfrm>
            <a:prstGeom prst="trapezoid">
              <a:avLst>
                <a:gd fmla="val 50664" name="adj"/>
              </a:avLst>
            </a:prstGeom>
            <a:solidFill>
              <a:srgbClr val="92D05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16"/>
            <p:cNvSpPr txBox="1"/>
            <p:nvPr/>
          </p:nvSpPr>
          <p:spPr>
            <a:xfrm>
              <a:off x="1508454" y="633484"/>
              <a:ext cx="834464" cy="6334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Pre prod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962843" y="1266968"/>
              <a:ext cx="1925686" cy="633484"/>
            </a:xfrm>
            <a:prstGeom prst="trapezoid">
              <a:avLst>
                <a:gd fmla="val 50664" name="adj"/>
              </a:avLst>
            </a:prstGeom>
            <a:solidFill>
              <a:srgbClr val="9CC2E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16"/>
            <p:cNvSpPr txBox="1"/>
            <p:nvPr/>
          </p:nvSpPr>
          <p:spPr>
            <a:xfrm>
              <a:off x="1299838" y="1266968"/>
              <a:ext cx="1251696" cy="6334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Back testing/offline experiment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641895" y="1900452"/>
              <a:ext cx="2567581" cy="633484"/>
            </a:xfrm>
            <a:prstGeom prst="trapezoid">
              <a:avLst>
                <a:gd fmla="val 50664" name="adj"/>
              </a:avLst>
            </a:prstGeom>
            <a:solidFill>
              <a:srgbClr val="9CC2E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16"/>
            <p:cNvSpPr txBox="1"/>
            <p:nvPr/>
          </p:nvSpPr>
          <p:spPr>
            <a:xfrm>
              <a:off x="1091222" y="1900452"/>
              <a:ext cx="1668928" cy="6334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Test Hypothesis for markets, products, time period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320947" y="2533936"/>
              <a:ext cx="3209477" cy="633484"/>
            </a:xfrm>
            <a:prstGeom prst="trapezoid">
              <a:avLst>
                <a:gd fmla="val 50664" name="adj"/>
              </a:avLst>
            </a:prstGeom>
            <a:solidFill>
              <a:srgbClr val="7F7F7F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6"/>
            <p:cNvSpPr txBox="1"/>
            <p:nvPr/>
          </p:nvSpPr>
          <p:spPr>
            <a:xfrm>
              <a:off x="882606" y="2533936"/>
              <a:ext cx="2086160" cy="6334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Add Orthogonal dials to scale experimentation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0" y="3167420"/>
              <a:ext cx="3851372" cy="633484"/>
            </a:xfrm>
            <a:prstGeom prst="trapezoid">
              <a:avLst>
                <a:gd fmla="val 50664" name="adj"/>
              </a:avLst>
            </a:prstGeom>
            <a:solidFill>
              <a:srgbClr val="7F7F7F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6"/>
            <p:cNvSpPr txBox="1"/>
            <p:nvPr/>
          </p:nvSpPr>
          <p:spPr>
            <a:xfrm>
              <a:off x="673990" y="3167420"/>
              <a:ext cx="2503392" cy="6334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Code Modeling architectures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5" name="Google Shape;305;p16"/>
          <p:cNvSpPr/>
          <p:nvPr/>
        </p:nvSpPr>
        <p:spPr>
          <a:xfrm>
            <a:off x="6141933" y="5561187"/>
            <a:ext cx="751236" cy="31377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B0F0"/>
          </a:solidFill>
          <a:ln>
            <a:noFill/>
          </a:ln>
        </p:spPr>
        <p:txBody>
          <a:bodyPr anchorCtr="0" anchor="b" bIns="91425" lIns="91425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6"/>
          <p:cNvSpPr/>
          <p:nvPr/>
        </p:nvSpPr>
        <p:spPr>
          <a:xfrm>
            <a:off x="7288087" y="3735663"/>
            <a:ext cx="747574" cy="31377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b" bIns="91425" lIns="91425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6"/>
          <p:cNvSpPr txBox="1"/>
          <p:nvPr/>
        </p:nvSpPr>
        <p:spPr>
          <a:xfrm>
            <a:off x="5749971" y="5498634"/>
            <a:ext cx="1424020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ML Engineers</a:t>
            </a:r>
            <a:endParaRPr b="0" i="0" sz="20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8" name="Google Shape;308;p16"/>
          <p:cNvSpPr txBox="1"/>
          <p:nvPr/>
        </p:nvSpPr>
        <p:spPr>
          <a:xfrm>
            <a:off x="6592778" y="3433881"/>
            <a:ext cx="1390617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Domain Expert</a:t>
            </a:r>
            <a:endParaRPr b="0" i="0" sz="20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9" name="Google Shape;309;p16"/>
          <p:cNvSpPr/>
          <p:nvPr/>
        </p:nvSpPr>
        <p:spPr>
          <a:xfrm>
            <a:off x="9087512" y="2469769"/>
            <a:ext cx="751236" cy="31377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B0F0"/>
          </a:solidFill>
          <a:ln>
            <a:noFill/>
          </a:ln>
        </p:spPr>
        <p:txBody>
          <a:bodyPr anchorCtr="0" anchor="b" bIns="91425" lIns="91425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6"/>
          <p:cNvSpPr txBox="1"/>
          <p:nvPr/>
        </p:nvSpPr>
        <p:spPr>
          <a:xfrm>
            <a:off x="10194588" y="2485421"/>
            <a:ext cx="1731639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Usage in production</a:t>
            </a:r>
            <a:endParaRPr b="0" i="0" sz="20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1" name="Google Shape;311;p16"/>
          <p:cNvSpPr txBox="1"/>
          <p:nvPr>
            <p:ph idx="4294967295" type="title"/>
          </p:nvPr>
        </p:nvSpPr>
        <p:spPr>
          <a:xfrm>
            <a:off x="0" y="465138"/>
            <a:ext cx="10515600" cy="6794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Arial"/>
              <a:buNone/>
            </a:pPr>
            <a:r>
              <a:rPr lang="en-US" sz="3200"/>
              <a:t>Orthogonal Dials for experimentation</a:t>
            </a:r>
            <a:endParaRPr sz="3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12615" y="1563758"/>
            <a:ext cx="5172603" cy="3949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3675" y="1563758"/>
            <a:ext cx="5915373" cy="3949148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7"/>
          <p:cNvSpPr txBox="1"/>
          <p:nvPr/>
        </p:nvSpPr>
        <p:spPr>
          <a:xfrm>
            <a:off x="183675" y="5909341"/>
            <a:ext cx="951254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Disclaimer - Any third party trademarks are the intellectual property of their respective owners and any mention herein is for referential purposes only.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7"/>
          <p:cNvSpPr txBox="1"/>
          <p:nvPr>
            <p:ph idx="4294967295" type="title"/>
          </p:nvPr>
        </p:nvSpPr>
        <p:spPr>
          <a:xfrm>
            <a:off x="0" y="465138"/>
            <a:ext cx="10515600" cy="6794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Arial"/>
              <a:buNone/>
            </a:pPr>
            <a:r>
              <a:rPr lang="en-US" sz="3200" u="sng">
                <a:solidFill>
                  <a:schemeClr val="hlink"/>
                </a:solidFill>
                <a:hlinkClick r:id="rId5"/>
              </a:rPr>
              <a:t>Orthogonal Dials: Experiment quicker and cheaper</a:t>
            </a:r>
            <a:endParaRPr sz="3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8"/>
          <p:cNvSpPr/>
          <p:nvPr/>
        </p:nvSpPr>
        <p:spPr>
          <a:xfrm>
            <a:off x="1953768" y="0"/>
            <a:ext cx="8284464" cy="6858000"/>
          </a:xfrm>
          <a:custGeom>
            <a:rect b="b" l="l" r="r" t="t"/>
            <a:pathLst>
              <a:path extrusionOk="0" h="6858000" w="8284464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18"/>
          <p:cNvSpPr/>
          <p:nvPr/>
        </p:nvSpPr>
        <p:spPr>
          <a:xfrm>
            <a:off x="2118360" y="0"/>
            <a:ext cx="7955280" cy="6858000"/>
          </a:xfrm>
          <a:custGeom>
            <a:rect b="b" l="l" r="r" t="t"/>
            <a:pathLst>
              <a:path extrusionOk="0" h="6858000" w="795528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18"/>
          <p:cNvSpPr txBox="1"/>
          <p:nvPr>
            <p:ph idx="4294967295" type="title"/>
          </p:nvPr>
        </p:nvSpPr>
        <p:spPr>
          <a:xfrm>
            <a:off x="2555631" y="1441938"/>
            <a:ext cx="7080738" cy="3974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100"/>
              <a:buFont typeface="Calibri"/>
              <a:buNone/>
            </a:pPr>
            <a:r>
              <a:rPr lang="en-US" sz="5400">
                <a:solidFill>
                  <a:srgbClr val="0C0C0C"/>
                </a:solidFill>
              </a:rPr>
              <a:t>Lesson Learned: </a:t>
            </a:r>
            <a:r>
              <a:rPr lang="en-US" sz="5400" u="sng">
                <a:solidFill>
                  <a:schemeClr val="hlink"/>
                </a:solidFill>
                <a:hlinkClick r:id="rId3"/>
              </a:rPr>
              <a:t>Methodology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3" name="Google Shape;333;p19"/>
          <p:cNvPicPr preferRelativeResize="0"/>
          <p:nvPr/>
        </p:nvPicPr>
        <p:blipFill rotWithShape="1">
          <a:blip r:embed="rId3">
            <a:alphaModFix/>
          </a:blip>
          <a:srcRect b="4007" l="0" r="-2" t="12176"/>
          <a:stretch/>
        </p:blipFill>
        <p:spPr>
          <a:xfrm>
            <a:off x="20" y="10"/>
            <a:ext cx="6095980" cy="6857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19"/>
          <p:cNvPicPr preferRelativeResize="0"/>
          <p:nvPr/>
        </p:nvPicPr>
        <p:blipFill rotWithShape="1">
          <a:blip r:embed="rId4">
            <a:alphaModFix/>
          </a:blip>
          <a:srcRect b="24904" l="0" r="-2" t="0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19"/>
          <p:cNvSpPr/>
          <p:nvPr/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9"/>
          <p:cNvSpPr/>
          <p:nvPr/>
        </p:nvSpPr>
        <p:spPr>
          <a:xfrm rot="2700000">
            <a:off x="3971277" y="1304278"/>
            <a:ext cx="4249446" cy="4249444"/>
          </a:xfrm>
          <a:prstGeom prst="frame">
            <a:avLst>
              <a:gd fmla="val 1195" name="adj1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9"/>
          <p:cNvSpPr txBox="1"/>
          <p:nvPr>
            <p:ph idx="4294967295" type="title"/>
          </p:nvPr>
        </p:nvSpPr>
        <p:spPr>
          <a:xfrm>
            <a:off x="4286858" y="2761554"/>
            <a:ext cx="3618284" cy="134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Calibri"/>
              <a:buNone/>
            </a:pPr>
            <a:r>
              <a:rPr lang="en-US" sz="28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Story of two teams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2"/>
          <p:cNvSpPr/>
          <p:nvPr/>
        </p:nvSpPr>
        <p:spPr>
          <a:xfrm>
            <a:off x="1" y="0"/>
            <a:ext cx="4167271" cy="6858000"/>
          </a:xfrm>
          <a:custGeom>
            <a:rect b="b" l="l" r="r" t="t"/>
            <a:pathLst>
              <a:path extrusionOk="0" h="6858000" w="4167271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"/>
          <p:cNvSpPr txBox="1"/>
          <p:nvPr>
            <p:ph idx="4294967295" type="title"/>
          </p:nvPr>
        </p:nvSpPr>
        <p:spPr>
          <a:xfrm>
            <a:off x="686834" y="1153572"/>
            <a:ext cx="3200400" cy="4461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Calibri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Lesson Learned: Agenda</a:t>
            </a:r>
            <a:endParaRPr/>
          </a:p>
        </p:txBody>
      </p:sp>
      <p:sp>
        <p:nvSpPr>
          <p:cNvPr id="130" name="Google Shape;130;p2"/>
          <p:cNvSpPr/>
          <p:nvPr/>
        </p:nvSpPr>
        <p:spPr>
          <a:xfrm flipH="1" rot="10800000">
            <a:off x="7550402" y="2455479"/>
            <a:ext cx="4083433" cy="4083433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"/>
          <p:cNvSpPr txBox="1"/>
          <p:nvPr>
            <p:ph idx="4294967295" type="body"/>
          </p:nvPr>
        </p:nvSpPr>
        <p:spPr>
          <a:xfrm>
            <a:off x="4447308" y="591344"/>
            <a:ext cx="6906491" cy="55856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ts val="2800"/>
              <a:buChar char="•"/>
            </a:pPr>
            <a:r>
              <a:rPr lang="en-US"/>
              <a:t>Experimentation in complex environment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E3611"/>
              </a:buClr>
              <a:buSzPts val="2800"/>
              <a:buChar char="•"/>
            </a:pPr>
            <a:r>
              <a:rPr lang="en-US"/>
              <a:t>Managing Model Development Life Cycle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E3611"/>
              </a:buClr>
              <a:buSzPts val="2800"/>
              <a:buChar char="•"/>
            </a:pPr>
            <a:r>
              <a:rPr lang="en-US"/>
              <a:t>Data for ML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E3611"/>
              </a:buClr>
              <a:buSzPts val="2800"/>
              <a:buChar char="•"/>
            </a:pPr>
            <a:r>
              <a:rPr lang="en-US"/>
              <a:t>Feature Engineering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E3611"/>
              </a:buClr>
              <a:buSzPts val="2800"/>
              <a:buChar char="•"/>
            </a:pPr>
            <a:r>
              <a:rPr lang="en-US"/>
              <a:t>Modeling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E3611"/>
              </a:buClr>
              <a:buSzPts val="2800"/>
              <a:buChar char="•"/>
            </a:pPr>
            <a:r>
              <a:rPr lang="en-US"/>
              <a:t>Operationalization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E3611"/>
              </a:buClr>
              <a:buSzPts val="2800"/>
              <a:buChar char="•"/>
            </a:pPr>
            <a:r>
              <a:rPr lang="en-US"/>
              <a:t>Others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E3611"/>
              </a:buClr>
              <a:buSzPts val="2400"/>
              <a:buChar char="•"/>
            </a:pPr>
            <a:r>
              <a:rPr lang="en-US"/>
              <a:t>Combine Psychology and other fields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E3611"/>
              </a:buClr>
              <a:buSzPts val="2400"/>
              <a:buChar char="•"/>
            </a:pPr>
            <a:r>
              <a:rPr lang="en-US"/>
              <a:t>Simplify requirements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E3611"/>
              </a:buClr>
              <a:buSzPts val="2800"/>
              <a:buChar char="•"/>
            </a:pPr>
            <a:r>
              <a:rPr lang="en-US"/>
              <a:t>QA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animal, outdoor, mammal, standing&#10;&#10;Description automatically generated" id="343" name="Google Shape;343;p20"/>
          <p:cNvPicPr preferRelativeResize="0"/>
          <p:nvPr/>
        </p:nvPicPr>
        <p:blipFill rotWithShape="1">
          <a:blip r:embed="rId3">
            <a:alphaModFix/>
          </a:blip>
          <a:srcRect b="10185" l="0" r="0" t="29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0"/>
          <p:cNvSpPr/>
          <p:nvPr/>
        </p:nvSpPr>
        <p:spPr>
          <a:xfrm>
            <a:off x="7488621" y="2277613"/>
            <a:ext cx="4703379" cy="4580387"/>
          </a:xfrm>
          <a:custGeom>
            <a:rect b="b" l="l" r="r" t="t"/>
            <a:pathLst>
              <a:path extrusionOk="0" h="1298" w="1333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lt1">
              <a:alpha val="69019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 txBox="1"/>
          <p:nvPr>
            <p:ph idx="4294967295" type="title"/>
          </p:nvPr>
        </p:nvSpPr>
        <p:spPr>
          <a:xfrm>
            <a:off x="8022021" y="3231931"/>
            <a:ext cx="3852041" cy="18340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Calibri"/>
              <a:buNone/>
            </a:pPr>
            <a:r>
              <a:rPr lang="en-US" sz="4000"/>
              <a:t>Approach</a:t>
            </a:r>
            <a:endParaRPr/>
          </a:p>
        </p:txBody>
      </p:sp>
      <p:cxnSp>
        <p:nvCxnSpPr>
          <p:cNvPr id="346" name="Google Shape;346;p20"/>
          <p:cNvCxnSpPr/>
          <p:nvPr/>
        </p:nvCxnSpPr>
        <p:spPr>
          <a:xfrm>
            <a:off x="9480331" y="5123793"/>
            <a:ext cx="935420" cy="0"/>
          </a:xfrm>
          <a:prstGeom prst="straightConnector1">
            <a:avLst/>
          </a:prstGeom>
          <a:noFill/>
          <a:ln cap="sq" cmpd="sng" w="25400">
            <a:solidFill>
              <a:srgbClr val="262626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1"/>
          <p:cNvSpPr txBox="1"/>
          <p:nvPr>
            <p:ph idx="4294967295" type="title"/>
          </p:nvPr>
        </p:nvSpPr>
        <p:spPr>
          <a:xfrm>
            <a:off x="0" y="465138"/>
            <a:ext cx="10515600" cy="6794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52271"/>
              <a:buFont typeface="Arial"/>
              <a:buNone/>
            </a:pPr>
            <a:r>
              <a:rPr lang="en-US"/>
              <a:t>Application Development vs ML Development life cycle</a:t>
            </a:r>
            <a:endParaRPr/>
          </a:p>
        </p:txBody>
      </p:sp>
      <p:pic>
        <p:nvPicPr>
          <p:cNvPr descr="A screenshot of a cell phone&#10;&#10;Description automatically generated" id="353" name="Google Shape;353;p21"/>
          <p:cNvPicPr preferRelativeResize="0"/>
          <p:nvPr/>
        </p:nvPicPr>
        <p:blipFill rotWithShape="1">
          <a:blip r:embed="rId3">
            <a:alphaModFix/>
          </a:blip>
          <a:srcRect b="0" l="0" r="0" t="14811"/>
          <a:stretch/>
        </p:blipFill>
        <p:spPr>
          <a:xfrm>
            <a:off x="794076" y="1364566"/>
            <a:ext cx="10559724" cy="368827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1"/>
          <p:cNvSpPr txBox="1"/>
          <p:nvPr/>
        </p:nvSpPr>
        <p:spPr>
          <a:xfrm>
            <a:off x="838200" y="5201341"/>
            <a:ext cx="1091649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Behavior of ML solution is learned from data.  Process of </a:t>
            </a:r>
            <a:r>
              <a:rPr b="0" i="0" lang="en-US" sz="1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managing data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different from managing code.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21"/>
          <p:cNvSpPr/>
          <p:nvPr/>
        </p:nvSpPr>
        <p:spPr>
          <a:xfrm>
            <a:off x="3795852" y="5663006"/>
            <a:ext cx="35920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Source :  What is your ML test score </a:t>
            </a:r>
            <a:endParaRPr b="0" i="0" sz="18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ML Diagnostic System</a:t>
            </a:r>
            <a:endParaRPr/>
          </a:p>
        </p:txBody>
      </p:sp>
      <p:grpSp>
        <p:nvGrpSpPr>
          <p:cNvPr id="361" name="Google Shape;361;p22"/>
          <p:cNvGrpSpPr/>
          <p:nvPr/>
        </p:nvGrpSpPr>
        <p:grpSpPr>
          <a:xfrm>
            <a:off x="458788" y="1949450"/>
            <a:ext cx="11274424" cy="4195763"/>
            <a:chOff x="0" y="0"/>
            <a:chExt cx="11274424" cy="4195763"/>
          </a:xfrm>
        </p:grpSpPr>
        <p:sp>
          <p:nvSpPr>
            <p:cNvPr id="362" name="Google Shape;362;p22"/>
            <p:cNvSpPr/>
            <p:nvPr/>
          </p:nvSpPr>
          <p:spPr>
            <a:xfrm>
              <a:off x="0" y="0"/>
              <a:ext cx="4195763" cy="4195763"/>
            </a:xfrm>
            <a:prstGeom prst="pie">
              <a:avLst>
                <a:gd fmla="val 5400000" name="adj1"/>
                <a:gd fmla="val 16200000" name="adj2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2"/>
            <p:cNvSpPr/>
            <p:nvPr/>
          </p:nvSpPr>
          <p:spPr>
            <a:xfrm>
              <a:off x="2097881" y="0"/>
              <a:ext cx="9176543" cy="4195763"/>
            </a:xfrm>
            <a:prstGeom prst="rect">
              <a:avLst/>
            </a:prstGeom>
            <a:solidFill>
              <a:schemeClr val="lt1">
                <a:alpha val="89019"/>
              </a:schemeClr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2"/>
            <p:cNvSpPr txBox="1"/>
            <p:nvPr/>
          </p:nvSpPr>
          <p:spPr>
            <a:xfrm>
              <a:off x="2097881" y="0"/>
              <a:ext cx="4588271" cy="12587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300" lIns="114300" spcFirstLastPara="1" rIns="114300" wrap="square" tIns="114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alibri"/>
                <a:buNone/>
              </a:pPr>
              <a:r>
                <a:rPr b="0" i="0" lang="en-US" sz="3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Model reliability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2"/>
            <p:cNvSpPr/>
            <p:nvPr/>
          </p:nvSpPr>
          <p:spPr>
            <a:xfrm>
              <a:off x="734259" y="1258731"/>
              <a:ext cx="2727243" cy="2727243"/>
            </a:xfrm>
            <a:prstGeom prst="pie">
              <a:avLst>
                <a:gd fmla="val 5400000" name="adj1"/>
                <a:gd fmla="val 16200000" name="adj2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2"/>
            <p:cNvSpPr/>
            <p:nvPr/>
          </p:nvSpPr>
          <p:spPr>
            <a:xfrm>
              <a:off x="2097881" y="1258731"/>
              <a:ext cx="9176543" cy="2727243"/>
            </a:xfrm>
            <a:prstGeom prst="rect">
              <a:avLst/>
            </a:prstGeom>
            <a:solidFill>
              <a:schemeClr val="lt1">
                <a:alpha val="89019"/>
              </a:schemeClr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2"/>
            <p:cNvSpPr txBox="1"/>
            <p:nvPr/>
          </p:nvSpPr>
          <p:spPr>
            <a:xfrm>
              <a:off x="2097881" y="1258731"/>
              <a:ext cx="4588271" cy="12587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300" lIns="114300" spcFirstLastPara="1" rIns="114300" wrap="square" tIns="114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alibri"/>
                <a:buNone/>
              </a:pPr>
              <a:r>
                <a:rPr b="0" i="0" lang="en-US" sz="3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 Quality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1468517" y="2517459"/>
              <a:ext cx="1258727" cy="1258727"/>
            </a:xfrm>
            <a:prstGeom prst="pie">
              <a:avLst>
                <a:gd fmla="val 5400000" name="adj1"/>
                <a:gd fmla="val 16200000" name="adj2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2097881" y="2517459"/>
              <a:ext cx="9176543" cy="1258727"/>
            </a:xfrm>
            <a:prstGeom prst="rect">
              <a:avLst/>
            </a:prstGeom>
            <a:solidFill>
              <a:schemeClr val="lt1">
                <a:alpha val="89019"/>
              </a:schemeClr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2"/>
            <p:cNvSpPr txBox="1"/>
            <p:nvPr/>
          </p:nvSpPr>
          <p:spPr>
            <a:xfrm>
              <a:off x="2097881" y="2517459"/>
              <a:ext cx="4588271" cy="12587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300" lIns="114300" spcFirstLastPara="1" rIns="114300" wrap="square" tIns="114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alibri"/>
                <a:buNone/>
              </a:pPr>
              <a:r>
                <a:rPr b="0" i="0" lang="en-US" sz="3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Software and Infra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105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alibri"/>
                <a:buNone/>
              </a:pPr>
              <a:r>
                <a:rPr b="0" i="0" lang="en-US" sz="3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Reliability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6686153" y="0"/>
              <a:ext cx="4588271" cy="12587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2"/>
            <p:cNvSpPr txBox="1"/>
            <p:nvPr/>
          </p:nvSpPr>
          <p:spPr>
            <a:xfrm>
              <a:off x="6686153" y="0"/>
              <a:ext cx="4588271" cy="12587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-285750" lvl="1" marL="2857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100"/>
                <a:buFont typeface="Calibri"/>
                <a:buChar char="•"/>
              </a:pPr>
              <a:r>
                <a:rPr b="0" i="0" lang="en-US" sz="3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 drift, concept drift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65"/>
                </a:spcBef>
                <a:spcAft>
                  <a:spcPts val="0"/>
                </a:spcAft>
                <a:buClr>
                  <a:schemeClr val="dk1"/>
                </a:buClr>
                <a:buSzPts val="3100"/>
                <a:buFont typeface="Calibri"/>
                <a:buChar char="•"/>
              </a:pPr>
              <a:r>
                <a:rPr b="0" i="0" lang="en-US" sz="3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Diagnostic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6686153" y="1258731"/>
              <a:ext cx="4588271" cy="12587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2"/>
            <p:cNvSpPr txBox="1"/>
            <p:nvPr/>
          </p:nvSpPr>
          <p:spPr>
            <a:xfrm>
              <a:off x="6686153" y="1258731"/>
              <a:ext cx="4588271" cy="12587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-285750" lvl="1" marL="2857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100"/>
                <a:buFont typeface="Calibri"/>
                <a:buChar char="•"/>
              </a:pPr>
              <a:r>
                <a:rPr b="0" i="0" lang="en-US" sz="3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Freshness, Completeness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65"/>
                </a:spcBef>
                <a:spcAft>
                  <a:spcPts val="0"/>
                </a:spcAft>
                <a:buClr>
                  <a:schemeClr val="dk1"/>
                </a:buClr>
                <a:buSzPts val="3100"/>
                <a:buFont typeface="Calibri"/>
                <a:buChar char="•"/>
              </a:pPr>
              <a:r>
                <a:rPr b="0" i="0" lang="en-US" sz="3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Distribution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6686153" y="2517459"/>
              <a:ext cx="4588271" cy="12587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2"/>
            <p:cNvSpPr txBox="1"/>
            <p:nvPr/>
          </p:nvSpPr>
          <p:spPr>
            <a:xfrm>
              <a:off x="6686153" y="2517459"/>
              <a:ext cx="4588271" cy="12587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-285750" lvl="1" marL="2857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100"/>
                <a:buFont typeface="Calibri"/>
                <a:buChar char="•"/>
              </a:pPr>
              <a:r>
                <a:rPr b="0" i="0" lang="en-US" sz="3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Logs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65"/>
                </a:spcBef>
                <a:spcAft>
                  <a:spcPts val="0"/>
                </a:spcAft>
                <a:buClr>
                  <a:schemeClr val="dk1"/>
                </a:buClr>
                <a:buSzPts val="3100"/>
                <a:buFont typeface="Calibri"/>
                <a:buChar char="•"/>
              </a:pPr>
              <a:r>
                <a:rPr b="0" i="0" lang="en-US" sz="3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Traces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3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23"/>
          <p:cNvSpPr/>
          <p:nvPr/>
        </p:nvSpPr>
        <p:spPr>
          <a:xfrm>
            <a:off x="1" y="0"/>
            <a:ext cx="4167271" cy="6858000"/>
          </a:xfrm>
          <a:custGeom>
            <a:rect b="b" l="l" r="r" t="t"/>
            <a:pathLst>
              <a:path extrusionOk="0" h="6858000" w="4167271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3"/>
          <p:cNvSpPr txBox="1"/>
          <p:nvPr>
            <p:ph idx="4294967295" type="title"/>
          </p:nvPr>
        </p:nvSpPr>
        <p:spPr>
          <a:xfrm>
            <a:off x="686834" y="1153572"/>
            <a:ext cx="3200400" cy="4461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300"/>
              <a:buFont typeface="Calibri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Augment Agile</a:t>
            </a:r>
            <a:endParaRPr/>
          </a:p>
        </p:txBody>
      </p:sp>
      <p:sp>
        <p:nvSpPr>
          <p:cNvPr id="384" name="Google Shape;384;p23"/>
          <p:cNvSpPr/>
          <p:nvPr/>
        </p:nvSpPr>
        <p:spPr>
          <a:xfrm flipH="1" rot="10800000">
            <a:off x="7550402" y="2455479"/>
            <a:ext cx="4083433" cy="4083433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23"/>
          <p:cNvSpPr txBox="1"/>
          <p:nvPr>
            <p:ph idx="4294967295" type="body"/>
          </p:nvPr>
        </p:nvSpPr>
        <p:spPr>
          <a:xfrm>
            <a:off x="4447308" y="591344"/>
            <a:ext cx="7293136" cy="55856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ML System consist of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Infrastructure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Workflow and Tools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ML Models</a:t>
            </a:r>
            <a:endParaRPr/>
          </a:p>
        </p:txBody>
      </p:sp>
      <p:sp>
        <p:nvSpPr>
          <p:cNvPr id="386" name="Google Shape;386;p23"/>
          <p:cNvSpPr txBox="1"/>
          <p:nvPr/>
        </p:nvSpPr>
        <p:spPr>
          <a:xfrm>
            <a:off x="8093876" y="2136391"/>
            <a:ext cx="3456247" cy="312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Method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SDLC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MDLC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sprint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Experimentation sprint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Feature sprint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t/>
            </a:r>
            <a:endParaRPr b="0" i="0" sz="3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4"/>
          <p:cNvSpPr/>
          <p:nvPr/>
        </p:nvSpPr>
        <p:spPr>
          <a:xfrm rot="-5400000">
            <a:off x="1288521" y="381403"/>
            <a:ext cx="2200313" cy="3342508"/>
          </a:xfrm>
          <a:prstGeom prst="downArrow">
            <a:avLst>
              <a:gd fmla="val 100000" name="adj1"/>
              <a:gd fmla="val 15788" name="adj2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24"/>
          <p:cNvSpPr/>
          <p:nvPr/>
        </p:nvSpPr>
        <p:spPr>
          <a:xfrm>
            <a:off x="4662488" y="952500"/>
            <a:ext cx="6902450" cy="2354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Rather than just involving oversight and planning, </a:t>
            </a:r>
            <a:r>
              <a:rPr b="0" i="1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managing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a data science research effort tends to be a dynamic and self-correcting process; it is difficult to plan precisely either a project's timing or final outcomes.   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https://sloanreview.mit.edu/article/why-managing-data-scientists-is-different/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 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24"/>
          <p:cNvSpPr txBox="1"/>
          <p:nvPr/>
        </p:nvSpPr>
        <p:spPr>
          <a:xfrm>
            <a:off x="4662488" y="3363913"/>
            <a:ext cx="6902450" cy="2416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ML Leaders need to reduce research iteration by using appropriate ML strategy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8001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Data, Different Data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8001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Better Sampling. Better Labels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8001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Compute. Better algorithm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8001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Others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Know metrics and evaluation method well.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Have experience in building ML solutions and data driven components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Understand operationalization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4"/>
          <p:cNvSpPr txBox="1"/>
          <p:nvPr>
            <p:ph idx="4294967295" type="title"/>
          </p:nvPr>
        </p:nvSpPr>
        <p:spPr>
          <a:xfrm>
            <a:off x="966952" y="1204108"/>
            <a:ext cx="2669406" cy="1781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Calibri"/>
              <a:buNone/>
            </a:pPr>
            <a:r>
              <a:rPr lang="en-US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Lesson Learned: ML Leadership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5"/>
          <p:cNvSpPr txBox="1"/>
          <p:nvPr>
            <p:ph idx="4294967295" type="title"/>
          </p:nvPr>
        </p:nvSpPr>
        <p:spPr>
          <a:xfrm>
            <a:off x="762001" y="803325"/>
            <a:ext cx="5314536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Calibri"/>
              <a:buNone/>
            </a:pPr>
            <a:r>
              <a:rPr lang="en-US"/>
              <a:t>Lesson Learned: Data</a:t>
            </a:r>
            <a:endParaRPr/>
          </a:p>
        </p:txBody>
      </p:sp>
      <p:sp>
        <p:nvSpPr>
          <p:cNvPr id="402" name="Google Shape;402;p25"/>
          <p:cNvSpPr/>
          <p:nvPr/>
        </p:nvSpPr>
        <p:spPr>
          <a:xfrm flipH="1">
            <a:off x="6582780" y="-2008"/>
            <a:ext cx="5609220" cy="5840278"/>
          </a:xfrm>
          <a:custGeom>
            <a:rect b="b" l="l" r="r" t="t"/>
            <a:pathLst>
              <a:path extrusionOk="0" h="5840278" w="5609220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3" name="Google Shape;403;p25"/>
          <p:cNvPicPr preferRelativeResize="0"/>
          <p:nvPr/>
        </p:nvPicPr>
        <p:blipFill rotWithShape="1">
          <a:blip r:embed="rId3">
            <a:alphaModFix/>
          </a:blip>
          <a:srcRect b="2" l="23072" r="12695" t="0"/>
          <a:stretch/>
        </p:blipFill>
        <p:spPr>
          <a:xfrm>
            <a:off x="6750141" y="-2"/>
            <a:ext cx="5441859" cy="5654940"/>
          </a:xfrm>
          <a:custGeom>
            <a:rect b="b" l="l" r="r" t="t"/>
            <a:pathLst>
              <a:path extrusionOk="0" h="5654940" w="5441859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04" name="Google Shape;404;p25"/>
          <p:cNvSpPr txBox="1"/>
          <p:nvPr/>
        </p:nvSpPr>
        <p:spPr>
          <a:xfrm>
            <a:off x="1078224" y="2502589"/>
            <a:ext cx="10053014" cy="40633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3338" lvl="0" marL="1828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ts val="204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204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204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5" name="Google Shape;405;p25"/>
          <p:cNvGrpSpPr/>
          <p:nvPr/>
        </p:nvGrpSpPr>
        <p:grpSpPr>
          <a:xfrm>
            <a:off x="1908175" y="2280732"/>
            <a:ext cx="3022191" cy="3372491"/>
            <a:chOff x="1146175" y="1714"/>
            <a:chExt cx="3022191" cy="3372491"/>
          </a:xfrm>
        </p:grpSpPr>
        <p:sp>
          <p:nvSpPr>
            <p:cNvPr id="406" name="Google Shape;406;p25"/>
            <p:cNvSpPr/>
            <p:nvPr/>
          </p:nvSpPr>
          <p:spPr>
            <a:xfrm>
              <a:off x="2519899" y="2574011"/>
              <a:ext cx="274744" cy="590701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60000" y="0"/>
                  </a:lnTo>
                  <a:lnTo>
                    <a:pt x="6000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407" name="Google Shape;407;p25"/>
            <p:cNvSpPr/>
            <p:nvPr/>
          </p:nvSpPr>
          <p:spPr>
            <a:xfrm>
              <a:off x="2519899" y="2528291"/>
              <a:ext cx="274744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408" name="Google Shape;408;p25"/>
            <p:cNvSpPr/>
            <p:nvPr/>
          </p:nvSpPr>
          <p:spPr>
            <a:xfrm>
              <a:off x="2519899" y="1983310"/>
              <a:ext cx="274744" cy="590701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60000" y="120000"/>
                  </a:lnTo>
                  <a:lnTo>
                    <a:pt x="60000" y="0"/>
                  </a:lnTo>
                  <a:lnTo>
                    <a:pt x="120000" y="0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409" name="Google Shape;409;p25"/>
            <p:cNvSpPr/>
            <p:nvPr/>
          </p:nvSpPr>
          <p:spPr>
            <a:xfrm>
              <a:off x="1146175" y="1714"/>
              <a:ext cx="1373723" cy="418985"/>
            </a:xfrm>
            <a:prstGeom prst="rect">
              <a:avLst/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5"/>
            <p:cNvSpPr txBox="1"/>
            <p:nvPr/>
          </p:nvSpPr>
          <p:spPr>
            <a:xfrm>
              <a:off x="1146175" y="1714"/>
              <a:ext cx="1373723" cy="4189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00" lIns="5700" spcFirstLastPara="1" rIns="5700" wrap="square" tIns="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alibri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Software Development vs Model Development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5"/>
            <p:cNvSpPr/>
            <p:nvPr/>
          </p:nvSpPr>
          <p:spPr>
            <a:xfrm>
              <a:off x="1146175" y="592415"/>
              <a:ext cx="1373723" cy="418985"/>
            </a:xfrm>
            <a:prstGeom prst="rect">
              <a:avLst/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5"/>
            <p:cNvSpPr txBox="1"/>
            <p:nvPr/>
          </p:nvSpPr>
          <p:spPr>
            <a:xfrm>
              <a:off x="1146175" y="592415"/>
              <a:ext cx="1373723" cy="4189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00" lIns="5700" spcFirstLastPara="1" rIns="5700" wrap="square" tIns="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alibri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Do not treat data object as code object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5"/>
            <p:cNvSpPr/>
            <p:nvPr/>
          </p:nvSpPr>
          <p:spPr>
            <a:xfrm>
              <a:off x="1146175" y="1183116"/>
              <a:ext cx="1373723" cy="418985"/>
            </a:xfrm>
            <a:prstGeom prst="rect">
              <a:avLst/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5"/>
            <p:cNvSpPr txBox="1"/>
            <p:nvPr/>
          </p:nvSpPr>
          <p:spPr>
            <a:xfrm>
              <a:off x="1146175" y="1183116"/>
              <a:ext cx="1373723" cy="4189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00" lIns="5700" spcFirstLastPara="1" rIns="5700" wrap="square" tIns="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alibri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Avoid data copies.  Do ML where data is.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5"/>
            <p:cNvSpPr/>
            <p:nvPr/>
          </p:nvSpPr>
          <p:spPr>
            <a:xfrm>
              <a:off x="1146175" y="1773817"/>
              <a:ext cx="1373723" cy="418985"/>
            </a:xfrm>
            <a:prstGeom prst="rect">
              <a:avLst/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5"/>
            <p:cNvSpPr txBox="1"/>
            <p:nvPr/>
          </p:nvSpPr>
          <p:spPr>
            <a:xfrm>
              <a:off x="1146175" y="1773817"/>
              <a:ext cx="1373723" cy="4189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00" lIns="5700" spcFirstLastPara="1" rIns="5700" wrap="square" tIns="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alibri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Trade off – modularity vs accuracy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5"/>
            <p:cNvSpPr/>
            <p:nvPr/>
          </p:nvSpPr>
          <p:spPr>
            <a:xfrm>
              <a:off x="1146175" y="2364518"/>
              <a:ext cx="1373723" cy="418985"/>
            </a:xfrm>
            <a:prstGeom prst="rect">
              <a:avLst/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5"/>
            <p:cNvSpPr txBox="1"/>
            <p:nvPr/>
          </p:nvSpPr>
          <p:spPr>
            <a:xfrm>
              <a:off x="1146175" y="2364518"/>
              <a:ext cx="1373723" cy="4189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00" lIns="5700" spcFirstLastPara="1" rIns="5700" wrap="square" tIns="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alibri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Extend Business Intelligence (BI) for modeling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5"/>
            <p:cNvSpPr/>
            <p:nvPr/>
          </p:nvSpPr>
          <p:spPr>
            <a:xfrm>
              <a:off x="2794643" y="1773817"/>
              <a:ext cx="1373723" cy="418985"/>
            </a:xfrm>
            <a:prstGeom prst="rect">
              <a:avLst/>
            </a:prstGeom>
            <a:gradFill>
              <a:gsLst>
                <a:gs pos="0">
                  <a:srgbClr val="AFAFAF"/>
                </a:gs>
                <a:gs pos="50000">
                  <a:schemeClr val="accent3"/>
                </a:gs>
                <a:gs pos="100000">
                  <a:srgbClr val="91919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25"/>
            <p:cNvSpPr txBox="1"/>
            <p:nvPr/>
          </p:nvSpPr>
          <p:spPr>
            <a:xfrm>
              <a:off x="2794643" y="1773817"/>
              <a:ext cx="1373723" cy="4189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00" lIns="5700" spcFirstLastPara="1" rIns="5700" wrap="square" tIns="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alibri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analysis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25"/>
            <p:cNvSpPr/>
            <p:nvPr/>
          </p:nvSpPr>
          <p:spPr>
            <a:xfrm>
              <a:off x="2794643" y="2364518"/>
              <a:ext cx="1373723" cy="418985"/>
            </a:xfrm>
            <a:prstGeom prst="rect">
              <a:avLst/>
            </a:prstGeom>
            <a:gradFill>
              <a:gsLst>
                <a:gs pos="0">
                  <a:srgbClr val="AFAFAF"/>
                </a:gs>
                <a:gs pos="50000">
                  <a:schemeClr val="accent3"/>
                </a:gs>
                <a:gs pos="100000">
                  <a:srgbClr val="91919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25"/>
            <p:cNvSpPr txBox="1"/>
            <p:nvPr/>
          </p:nvSpPr>
          <p:spPr>
            <a:xfrm>
              <a:off x="2794643" y="2364518"/>
              <a:ext cx="1373723" cy="4189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00" lIns="5700" spcFirstLastPara="1" rIns="5700" wrap="square" tIns="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alibri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Modeling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25"/>
            <p:cNvSpPr/>
            <p:nvPr/>
          </p:nvSpPr>
          <p:spPr>
            <a:xfrm>
              <a:off x="2794643" y="2955220"/>
              <a:ext cx="1373723" cy="418985"/>
            </a:xfrm>
            <a:prstGeom prst="rect">
              <a:avLst/>
            </a:prstGeom>
            <a:gradFill>
              <a:gsLst>
                <a:gs pos="0">
                  <a:srgbClr val="AFAFAF"/>
                </a:gs>
                <a:gs pos="50000">
                  <a:schemeClr val="accent3"/>
                </a:gs>
                <a:gs pos="100000">
                  <a:srgbClr val="91919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25"/>
            <p:cNvSpPr txBox="1"/>
            <p:nvPr/>
          </p:nvSpPr>
          <p:spPr>
            <a:xfrm>
              <a:off x="2794643" y="2955220"/>
              <a:ext cx="1373723" cy="4189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00" lIns="5700" spcFirstLastPara="1" rIns="5700" wrap="square" tIns="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alibri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engineering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6"/>
          <p:cNvSpPr/>
          <p:nvPr/>
        </p:nvSpPr>
        <p:spPr>
          <a:xfrm>
            <a:off x="1953768" y="0"/>
            <a:ext cx="8284464" cy="6858000"/>
          </a:xfrm>
          <a:custGeom>
            <a:rect b="b" l="l" r="r" t="t"/>
            <a:pathLst>
              <a:path extrusionOk="0" h="6858000" w="8284464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26"/>
          <p:cNvSpPr/>
          <p:nvPr/>
        </p:nvSpPr>
        <p:spPr>
          <a:xfrm>
            <a:off x="2118360" y="0"/>
            <a:ext cx="7955280" cy="6858000"/>
          </a:xfrm>
          <a:custGeom>
            <a:rect b="b" l="l" r="r" t="t"/>
            <a:pathLst>
              <a:path extrusionOk="0" h="6858000" w="795528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26"/>
          <p:cNvSpPr txBox="1"/>
          <p:nvPr>
            <p:ph idx="4294967295" type="title"/>
          </p:nvPr>
        </p:nvSpPr>
        <p:spPr>
          <a:xfrm>
            <a:off x="2555625" y="1441950"/>
            <a:ext cx="7265400" cy="39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100"/>
              <a:buFont typeface="Calibri"/>
              <a:buNone/>
            </a:pPr>
            <a:r>
              <a:rPr lang="en-US" sz="5400">
                <a:solidFill>
                  <a:srgbClr val="0C0C0C"/>
                </a:solidFill>
              </a:rPr>
              <a:t>Lesson Learned: </a:t>
            </a:r>
            <a:endParaRPr sz="5400">
              <a:solidFill>
                <a:srgbClr val="0C0C0C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100"/>
              <a:buFont typeface="Calibri"/>
              <a:buNone/>
            </a:pPr>
            <a:r>
              <a:rPr lang="en-US" sz="5400" u="sng">
                <a:solidFill>
                  <a:schemeClr val="hlink"/>
                </a:solidFill>
                <a:hlinkClick r:id="rId3"/>
              </a:rPr>
              <a:t>Learn more with less data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7"/>
          <p:cNvSpPr txBox="1"/>
          <p:nvPr/>
        </p:nvSpPr>
        <p:spPr>
          <a:xfrm>
            <a:off x="677559" y="4586540"/>
            <a:ext cx="10900882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Supervised learning need </a:t>
            </a:r>
            <a:r>
              <a:rPr b="0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labeled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Data. Labels are expensive and time consuming to get. 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points have </a:t>
            </a:r>
            <a:r>
              <a:rPr b="0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different importance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Importance depends on tasks (business need)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Big Data and Deep Learning labeling need are enormous. 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There are not enough humans on planet to label Video, Speech data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27"/>
          <p:cNvSpPr/>
          <p:nvPr/>
        </p:nvSpPr>
        <p:spPr>
          <a:xfrm>
            <a:off x="0" y="1361645"/>
            <a:ext cx="12192000" cy="455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7"/>
          <p:cNvSpPr/>
          <p:nvPr/>
        </p:nvSpPr>
        <p:spPr>
          <a:xfrm>
            <a:off x="5934963" y="2295500"/>
            <a:ext cx="3705210" cy="1296400"/>
          </a:xfrm>
          <a:prstGeom prst="rightArrow">
            <a:avLst>
              <a:gd fmla="val 100000" name="adj1"/>
              <a:gd fmla="val 33855" name="adj2"/>
            </a:avLst>
          </a:prstGeom>
          <a:solidFill>
            <a:srgbClr val="92D050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27"/>
          <p:cNvSpPr txBox="1"/>
          <p:nvPr/>
        </p:nvSpPr>
        <p:spPr>
          <a:xfrm>
            <a:off x="6261770" y="2517896"/>
            <a:ext cx="2176792" cy="908178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67"/>
              <a:buFont typeface="Roboto"/>
              <a:buNone/>
            </a:pPr>
            <a:r>
              <a:rPr b="0" i="0" lang="en-US" sz="1467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Train Model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7"/>
          <p:cNvSpPr/>
          <p:nvPr/>
        </p:nvSpPr>
        <p:spPr>
          <a:xfrm>
            <a:off x="2320948" y="2380563"/>
            <a:ext cx="3543143" cy="1296400"/>
          </a:xfrm>
          <a:prstGeom prst="rightArrow">
            <a:avLst>
              <a:gd fmla="val 100000" name="adj1"/>
              <a:gd fmla="val 33855" name="adj2"/>
            </a:avLst>
          </a:prstGeom>
          <a:solidFill>
            <a:srgbClr val="C55A1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27"/>
          <p:cNvSpPr txBox="1"/>
          <p:nvPr/>
        </p:nvSpPr>
        <p:spPr>
          <a:xfrm>
            <a:off x="2343120" y="2700312"/>
            <a:ext cx="2354896" cy="6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67"/>
              <a:buFont typeface="Roboto"/>
              <a:buNone/>
            </a:pPr>
            <a:r>
              <a:rPr b="0" i="0" lang="en-US" sz="1467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Capture examples –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67"/>
              <a:buFont typeface="Roboto"/>
              <a:buNone/>
            </a:pPr>
            <a:r>
              <a:rPr b="0" i="0" lang="en-US" sz="1467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Select data source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7"/>
          <p:cNvSpPr/>
          <p:nvPr/>
        </p:nvSpPr>
        <p:spPr>
          <a:xfrm>
            <a:off x="157454" y="2408909"/>
            <a:ext cx="2226047" cy="1296400"/>
          </a:xfrm>
          <a:prstGeom prst="rightArrow">
            <a:avLst>
              <a:gd fmla="val 100000" name="adj1"/>
              <a:gd fmla="val 33855" name="adj2"/>
            </a:avLst>
          </a:prstGeom>
          <a:solidFill>
            <a:srgbClr val="A5A5A5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27"/>
          <p:cNvSpPr txBox="1"/>
          <p:nvPr/>
        </p:nvSpPr>
        <p:spPr>
          <a:xfrm>
            <a:off x="260580" y="2629429"/>
            <a:ext cx="1784000" cy="6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67"/>
              <a:buFont typeface="Roboto"/>
              <a:buNone/>
            </a:pPr>
            <a:r>
              <a:rPr b="0" i="0" lang="en-US" sz="1467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Identify use case – </a:t>
            </a:r>
            <a:endParaRPr b="0" i="0" sz="1467" u="none" cap="none" strike="noStrike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67"/>
              <a:buFont typeface="Roboto"/>
              <a:buNone/>
            </a:pPr>
            <a:r>
              <a:rPr b="0" i="0" lang="en-US" sz="1467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Define ML hypothesis</a:t>
            </a:r>
            <a:endParaRPr b="0" i="0" sz="1467" u="none" cap="none" strike="noStrike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44" name="Google Shape;444;p27"/>
          <p:cNvGrpSpPr/>
          <p:nvPr/>
        </p:nvGrpSpPr>
        <p:grpSpPr>
          <a:xfrm>
            <a:off x="722196" y="1286631"/>
            <a:ext cx="577227" cy="577227"/>
            <a:chOff x="408000" y="2030025"/>
            <a:chExt cx="582900" cy="582900"/>
          </a:xfrm>
        </p:grpSpPr>
        <p:sp>
          <p:nvSpPr>
            <p:cNvPr id="445" name="Google Shape;445;p27"/>
            <p:cNvSpPr/>
            <p:nvPr/>
          </p:nvSpPr>
          <p:spPr>
            <a:xfrm>
              <a:off x="408000" y="2030025"/>
              <a:ext cx="582900" cy="5829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27"/>
            <p:cNvSpPr txBox="1"/>
            <p:nvPr/>
          </p:nvSpPr>
          <p:spPr>
            <a:xfrm>
              <a:off x="486758" y="2111021"/>
              <a:ext cx="4296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285F4"/>
                </a:buClr>
                <a:buSzPts val="2400"/>
                <a:buFont typeface="Roboto"/>
                <a:buNone/>
              </a:pPr>
              <a:r>
                <a:rPr b="1" i="0" lang="en-US" sz="2400" u="none" cap="none" strike="noStrike">
                  <a:solidFill>
                    <a:srgbClr val="4285F4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i="0" sz="2400" u="none" cap="none" strike="noStrike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47" name="Google Shape;447;p27"/>
          <p:cNvGrpSpPr/>
          <p:nvPr/>
        </p:nvGrpSpPr>
        <p:grpSpPr>
          <a:xfrm>
            <a:off x="2929939" y="1314988"/>
            <a:ext cx="577227" cy="577227"/>
            <a:chOff x="408000" y="2030025"/>
            <a:chExt cx="582900" cy="582900"/>
          </a:xfrm>
        </p:grpSpPr>
        <p:sp>
          <p:nvSpPr>
            <p:cNvPr id="448" name="Google Shape;448;p27"/>
            <p:cNvSpPr/>
            <p:nvPr/>
          </p:nvSpPr>
          <p:spPr>
            <a:xfrm>
              <a:off x="408000" y="2030025"/>
              <a:ext cx="582900" cy="5829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27"/>
            <p:cNvSpPr txBox="1"/>
            <p:nvPr/>
          </p:nvSpPr>
          <p:spPr>
            <a:xfrm>
              <a:off x="486758" y="2111021"/>
              <a:ext cx="4296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285F4"/>
                </a:buClr>
                <a:buSzPts val="2400"/>
                <a:buFont typeface="Roboto"/>
                <a:buNone/>
              </a:pPr>
              <a:r>
                <a:rPr b="1" i="0" lang="en-US" sz="2400" u="none" cap="none" strike="noStrike">
                  <a:solidFill>
                    <a:srgbClr val="4285F4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i="0" sz="2400" u="none" cap="none" strike="noStrike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50" name="Google Shape;450;p27"/>
          <p:cNvGrpSpPr/>
          <p:nvPr/>
        </p:nvGrpSpPr>
        <p:grpSpPr>
          <a:xfrm>
            <a:off x="6328188" y="1286648"/>
            <a:ext cx="577227" cy="577227"/>
            <a:chOff x="408000" y="2030025"/>
            <a:chExt cx="582900" cy="582900"/>
          </a:xfrm>
        </p:grpSpPr>
        <p:sp>
          <p:nvSpPr>
            <p:cNvPr id="451" name="Google Shape;451;p27"/>
            <p:cNvSpPr/>
            <p:nvPr/>
          </p:nvSpPr>
          <p:spPr>
            <a:xfrm>
              <a:off x="408000" y="2030025"/>
              <a:ext cx="582900" cy="5829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27"/>
            <p:cNvSpPr txBox="1"/>
            <p:nvPr/>
          </p:nvSpPr>
          <p:spPr>
            <a:xfrm>
              <a:off x="486758" y="2111021"/>
              <a:ext cx="4296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285F4"/>
                </a:buClr>
                <a:buSzPts val="2400"/>
                <a:buFont typeface="Roboto"/>
                <a:buNone/>
              </a:pPr>
              <a:r>
                <a:rPr b="1" i="0" lang="en-US" sz="2400" u="none" cap="none" strike="noStrike">
                  <a:solidFill>
                    <a:srgbClr val="4285F4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i="0" sz="2400" u="none" cap="none" strike="noStrike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53" name="Google Shape;453;p27"/>
          <p:cNvSpPr/>
          <p:nvPr/>
        </p:nvSpPr>
        <p:spPr>
          <a:xfrm>
            <a:off x="9644899" y="2314397"/>
            <a:ext cx="2268280" cy="1296400"/>
          </a:xfrm>
          <a:prstGeom prst="rightArrow">
            <a:avLst>
              <a:gd fmla="val 100000" name="adj1"/>
              <a:gd fmla="val 33855" name="adj2"/>
            </a:avLst>
          </a:prstGeom>
          <a:solidFill>
            <a:srgbClr val="91A000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27"/>
          <p:cNvSpPr txBox="1"/>
          <p:nvPr/>
        </p:nvSpPr>
        <p:spPr>
          <a:xfrm>
            <a:off x="9665516" y="2563265"/>
            <a:ext cx="2176792" cy="6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67"/>
              <a:buFont typeface="Roboto"/>
              <a:buNone/>
            </a:pPr>
            <a:r>
              <a:rPr b="0" i="0" lang="en-US" sz="1467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Predict  new data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67"/>
              <a:buFont typeface="Roboto"/>
              <a:buNone/>
            </a:pPr>
            <a:r>
              <a:rPr b="0" i="0" lang="en-US" sz="1467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(Operationalize)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5" name="Google Shape;455;p27"/>
          <p:cNvGrpSpPr/>
          <p:nvPr/>
        </p:nvGrpSpPr>
        <p:grpSpPr>
          <a:xfrm>
            <a:off x="10232535" y="1277192"/>
            <a:ext cx="577227" cy="577227"/>
            <a:chOff x="408000" y="2030025"/>
            <a:chExt cx="582900" cy="582900"/>
          </a:xfrm>
        </p:grpSpPr>
        <p:sp>
          <p:nvSpPr>
            <p:cNvPr id="456" name="Google Shape;456;p27"/>
            <p:cNvSpPr/>
            <p:nvPr/>
          </p:nvSpPr>
          <p:spPr>
            <a:xfrm>
              <a:off x="408000" y="2030025"/>
              <a:ext cx="582900" cy="5829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27"/>
            <p:cNvSpPr txBox="1"/>
            <p:nvPr/>
          </p:nvSpPr>
          <p:spPr>
            <a:xfrm>
              <a:off x="486758" y="2111021"/>
              <a:ext cx="4296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285F4"/>
                </a:buClr>
                <a:buSzPts val="2400"/>
                <a:buFont typeface="Roboto"/>
                <a:buNone/>
              </a:pPr>
              <a:r>
                <a:rPr b="1" i="0" lang="en-US" sz="2400" u="none" cap="none" strike="noStrike">
                  <a:solidFill>
                    <a:srgbClr val="4285F4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i="0" sz="2400" u="none" cap="none" strike="noStrike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458" name="Google Shape;458;p27"/>
          <p:cNvCxnSpPr/>
          <p:nvPr/>
        </p:nvCxnSpPr>
        <p:spPr>
          <a:xfrm>
            <a:off x="987177" y="1951767"/>
            <a:ext cx="0" cy="376364"/>
          </a:xfrm>
          <a:prstGeom prst="straightConnector1">
            <a:avLst/>
          </a:prstGeom>
          <a:noFill/>
          <a:ln cap="flat" cmpd="sng" w="9525">
            <a:solidFill>
              <a:srgbClr val="4285F4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59" name="Google Shape;459;p27"/>
          <p:cNvCxnSpPr/>
          <p:nvPr/>
        </p:nvCxnSpPr>
        <p:spPr>
          <a:xfrm>
            <a:off x="3198828" y="2008478"/>
            <a:ext cx="0" cy="376364"/>
          </a:xfrm>
          <a:prstGeom prst="straightConnector1">
            <a:avLst/>
          </a:prstGeom>
          <a:noFill/>
          <a:ln cap="flat" cmpd="sng" w="9525">
            <a:solidFill>
              <a:srgbClr val="4285F4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60" name="Google Shape;460;p27"/>
          <p:cNvCxnSpPr/>
          <p:nvPr/>
        </p:nvCxnSpPr>
        <p:spPr>
          <a:xfrm>
            <a:off x="6656685" y="1938034"/>
            <a:ext cx="0" cy="376364"/>
          </a:xfrm>
          <a:prstGeom prst="straightConnector1">
            <a:avLst/>
          </a:prstGeom>
          <a:noFill/>
          <a:ln cap="flat" cmpd="sng" w="9525">
            <a:solidFill>
              <a:srgbClr val="4285F4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61" name="Google Shape;461;p27"/>
          <p:cNvCxnSpPr/>
          <p:nvPr/>
        </p:nvCxnSpPr>
        <p:spPr>
          <a:xfrm>
            <a:off x="10547069" y="1938034"/>
            <a:ext cx="0" cy="376364"/>
          </a:xfrm>
          <a:prstGeom prst="straightConnector1">
            <a:avLst/>
          </a:prstGeom>
          <a:noFill/>
          <a:ln cap="flat" cmpd="sng" w="9525">
            <a:solidFill>
              <a:srgbClr val="4285F4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462" name="Google Shape;462;p27"/>
          <p:cNvSpPr txBox="1"/>
          <p:nvPr>
            <p:ph idx="4294967295" type="title"/>
          </p:nvPr>
        </p:nvSpPr>
        <p:spPr>
          <a:xfrm>
            <a:off x="0" y="465138"/>
            <a:ext cx="10515600" cy="6794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Arial"/>
              <a:buNone/>
            </a:pPr>
            <a:r>
              <a:rPr lang="en-US" sz="3200"/>
              <a:t>Learn more with less data</a:t>
            </a:r>
            <a:endParaRPr sz="3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8"/>
          <p:cNvSpPr txBox="1"/>
          <p:nvPr/>
        </p:nvSpPr>
        <p:spPr>
          <a:xfrm>
            <a:off x="314130" y="1884014"/>
            <a:ext cx="1123689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What  : 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Label those example that contribute most to model quality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28"/>
          <p:cNvSpPr txBox="1"/>
          <p:nvPr/>
        </p:nvSpPr>
        <p:spPr>
          <a:xfrm>
            <a:off x="365371" y="2349804"/>
            <a:ext cx="1075279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How  : 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Active Learning. Start with standard small labeled set.   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Determine which unlabeled example is most important e.g. most uncertain, most likely to increase model accuracy, controversial, valuable to business. 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28"/>
          <p:cNvSpPr txBox="1"/>
          <p:nvPr/>
        </p:nvSpPr>
        <p:spPr>
          <a:xfrm>
            <a:off x="294885" y="1387621"/>
            <a:ext cx="1123689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Why: 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Enterprises have plenty of data.  A key barrier to entry is </a:t>
            </a:r>
            <a:r>
              <a:rPr b="0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labeled data </a:t>
            </a:r>
            <a:endParaRPr b="0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28"/>
          <p:cNvSpPr/>
          <p:nvPr/>
        </p:nvSpPr>
        <p:spPr>
          <a:xfrm>
            <a:off x="9749118" y="4007224"/>
            <a:ext cx="2164976" cy="1519517"/>
          </a:xfrm>
          <a:prstGeom prst="flowChartMagneticDisk">
            <a:avLst/>
          </a:prstGeom>
          <a:solidFill>
            <a:srgbClr val="FFC000"/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Gold Training Set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28"/>
          <p:cNvSpPr/>
          <p:nvPr/>
        </p:nvSpPr>
        <p:spPr>
          <a:xfrm>
            <a:off x="8760901" y="3235176"/>
            <a:ext cx="34310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Outcome is “Gold Training Set”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28"/>
          <p:cNvSpPr txBox="1"/>
          <p:nvPr/>
        </p:nvSpPr>
        <p:spPr>
          <a:xfrm>
            <a:off x="365371" y="5467792"/>
            <a:ext cx="98027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Note: 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Label Augmentation,  Label Generation, Programmatic interface are additional tactics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28"/>
          <p:cNvSpPr/>
          <p:nvPr/>
        </p:nvSpPr>
        <p:spPr>
          <a:xfrm>
            <a:off x="365371" y="3719675"/>
            <a:ext cx="687214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1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Active learning</a:t>
            </a:r>
            <a:r>
              <a:rPr b="0" i="1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a special case of semi-supervised machine learning in which a learning algorithm is able 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interactively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query to obtain the desired outputs at new data points.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28"/>
          <p:cNvSpPr txBox="1"/>
          <p:nvPr>
            <p:ph idx="4294967295" type="title"/>
          </p:nvPr>
        </p:nvSpPr>
        <p:spPr>
          <a:xfrm>
            <a:off x="0" y="534988"/>
            <a:ext cx="10515600" cy="6794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Arial"/>
              <a:buNone/>
            </a:pPr>
            <a:r>
              <a:rPr lang="en-US" sz="3200"/>
              <a:t>Active Learning</a:t>
            </a:r>
            <a:endParaRPr sz="3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9"/>
          <p:cNvSpPr/>
          <p:nvPr/>
        </p:nvSpPr>
        <p:spPr>
          <a:xfrm>
            <a:off x="1953768" y="0"/>
            <a:ext cx="8284464" cy="6858000"/>
          </a:xfrm>
          <a:custGeom>
            <a:rect b="b" l="l" r="r" t="t"/>
            <a:pathLst>
              <a:path extrusionOk="0" h="6858000" w="8284464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29"/>
          <p:cNvSpPr/>
          <p:nvPr/>
        </p:nvSpPr>
        <p:spPr>
          <a:xfrm>
            <a:off x="2118360" y="0"/>
            <a:ext cx="7955280" cy="6858000"/>
          </a:xfrm>
          <a:custGeom>
            <a:rect b="b" l="l" r="r" t="t"/>
            <a:pathLst>
              <a:path extrusionOk="0" h="6858000" w="795528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29"/>
          <p:cNvSpPr txBox="1"/>
          <p:nvPr>
            <p:ph idx="4294967295" type="title"/>
          </p:nvPr>
        </p:nvSpPr>
        <p:spPr>
          <a:xfrm>
            <a:off x="2555631" y="1441938"/>
            <a:ext cx="7080738" cy="3974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100"/>
              <a:buFont typeface="Calibri"/>
              <a:buNone/>
            </a:pPr>
            <a:r>
              <a:rPr lang="en-US" sz="5400">
                <a:solidFill>
                  <a:srgbClr val="0C0C0C"/>
                </a:solidFill>
              </a:rPr>
              <a:t>Lesson Learned: Features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"/>
          <p:cNvSpPr/>
          <p:nvPr/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3"/>
          <p:cNvSpPr/>
          <p:nvPr/>
        </p:nvSpPr>
        <p:spPr>
          <a:xfrm>
            <a:off x="1226344" y="4184649"/>
            <a:ext cx="9739312" cy="2033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advent of machine learning (ML) has shown we can solve problems by </a:t>
            </a:r>
            <a:r>
              <a:rPr b="0" i="1" lang="en-US" sz="2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learning from data</a:t>
            </a: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even without at first fully understanding the problem or the solution. 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3"/>
          <p:cNvSpPr txBox="1"/>
          <p:nvPr>
            <p:ph idx="4294967295" type="title"/>
          </p:nvPr>
        </p:nvSpPr>
        <p:spPr>
          <a:xfrm>
            <a:off x="838200" y="171162"/>
            <a:ext cx="2840182" cy="23711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Calibri"/>
              <a:buNone/>
            </a:pPr>
            <a: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Lesson Learned: </a:t>
            </a:r>
            <a:r>
              <a:rPr lang="en-US" sz="3000">
                <a:solidFill>
                  <a:srgbClr val="FFFFFF"/>
                </a:solidFill>
              </a:rPr>
              <a:t>Bottoms up approach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3"/>
          <p:cNvSpPr txBox="1"/>
          <p:nvPr>
            <p:ph idx="4294967295" type="body"/>
          </p:nvPr>
        </p:nvSpPr>
        <p:spPr>
          <a:xfrm>
            <a:off x="4206875" y="639763"/>
            <a:ext cx="7346950" cy="233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ts val="2400"/>
              <a:buFont typeface="Noto Sans Symbols"/>
              <a:buNone/>
            </a:pPr>
            <a:r>
              <a:rPr lang="en-US">
                <a:solidFill>
                  <a:srgbClr val="000000"/>
                </a:solidFill>
              </a:rPr>
              <a:t>We believed that solving complex problems require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E3611"/>
              </a:buClr>
              <a:buSzPts val="2200"/>
              <a:buChar char="•"/>
            </a:pPr>
            <a:r>
              <a:rPr lang="en-US" sz="2800">
                <a:solidFill>
                  <a:srgbClr val="000000"/>
                </a:solidFill>
              </a:rPr>
              <a:t>forming a complete understanding of the problem </a:t>
            </a:r>
            <a:endParaRPr sz="28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E3611"/>
              </a:buClr>
              <a:buSzPts val="2200"/>
              <a:buChar char="•"/>
            </a:pPr>
            <a:r>
              <a:rPr lang="en-US" sz="2800">
                <a:solidFill>
                  <a:srgbClr val="000000"/>
                </a:solidFill>
              </a:rPr>
              <a:t>specifying its solution. </a:t>
            </a:r>
            <a:endParaRPr sz="2800"/>
          </a:p>
          <a:p>
            <a:pPr indent="-1587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0" name="Google Shape;140;p3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0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30"/>
          <p:cNvSpPr/>
          <p:nvPr/>
        </p:nvSpPr>
        <p:spPr>
          <a:xfrm>
            <a:off x="10208695" y="1"/>
            <a:ext cx="1135066" cy="477997"/>
          </a:xfrm>
          <a:custGeom>
            <a:rect b="b" l="l" r="r" t="t"/>
            <a:pathLst>
              <a:path extrusionOk="0" h="477997" w="1135066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30"/>
          <p:cNvSpPr txBox="1"/>
          <p:nvPr>
            <p:ph idx="4294967295"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Calibri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Lesson Learned: Feature</a:t>
            </a:r>
            <a:endParaRPr/>
          </a:p>
        </p:txBody>
      </p:sp>
      <p:sp>
        <p:nvSpPr>
          <p:cNvPr id="491" name="Google Shape;491;p30"/>
          <p:cNvSpPr/>
          <p:nvPr/>
        </p:nvSpPr>
        <p:spPr>
          <a:xfrm flipH="1" rot="-5400000">
            <a:off x="555710" y="2183223"/>
            <a:ext cx="4083433" cy="4083433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30"/>
          <p:cNvSpPr txBox="1"/>
          <p:nvPr>
            <p:ph idx="4294967295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ts val="2400"/>
              <a:buChar char="•"/>
            </a:pPr>
            <a:r>
              <a:rPr lang="en-US" sz="2400"/>
              <a:t>Use SDLC process to compute features including unit test, integration test etc.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E3611"/>
              </a:buClr>
              <a:buSzPts val="2400"/>
              <a:buChar char="•"/>
            </a:pPr>
            <a:r>
              <a:rPr lang="en-US" sz="2400"/>
              <a:t>Determine feature importance vs cost of adding features. How much effort needed to bring feature for training, inference? Impact on compute , memory etc.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E3611"/>
              </a:buClr>
              <a:buSzPts val="2400"/>
              <a:buChar char="•"/>
            </a:pPr>
            <a:r>
              <a:rPr lang="en-US" sz="2400"/>
              <a:t>Ensure that security and privacy control are applied appropriately on transformed features.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E3611"/>
              </a:buClr>
              <a:buSzPts val="2400"/>
              <a:buChar char="•"/>
            </a:pPr>
            <a:r>
              <a:rPr lang="en-US" sz="2400"/>
              <a:t>Develop test to measure distribution of features in training and in production.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E3611"/>
              </a:buClr>
              <a:buSzPts val="2400"/>
              <a:buChar char="•"/>
            </a:pPr>
            <a:r>
              <a:rPr lang="en-US" sz="2400"/>
              <a:t>Define features meta data based on underlying data e.g. moving avg. of sensor is between 50 and 80. Ensure unit and integrated tests are in place to check values.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E3611"/>
              </a:buClr>
              <a:buSzPts val="2400"/>
              <a:buChar char="•"/>
            </a:pPr>
            <a:r>
              <a:rPr lang="en-US" sz="2400"/>
              <a:t>Instead of building features as part of each model, build features at common place (see next slide).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E3611"/>
              </a:buClr>
              <a:buSzPts val="2400"/>
              <a:buNone/>
            </a:pPr>
            <a:r>
              <a:t/>
            </a:r>
            <a:endParaRPr sz="2400"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E3611"/>
              </a:buClr>
              <a:buSzPts val="2400"/>
              <a:buNone/>
            </a:pPr>
            <a:r>
              <a:t/>
            </a:r>
            <a:endParaRPr sz="2400"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E3611"/>
              </a:buClr>
              <a:buSzPts val="2400"/>
              <a:buNone/>
            </a:pPr>
            <a:r>
              <a:t/>
            </a:r>
            <a:endParaRPr sz="2400"/>
          </a:p>
          <a:p>
            <a:pPr indent="-168729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43"/>
              <a:buNone/>
            </a:pPr>
            <a:r>
              <a:t/>
            </a:r>
            <a:endParaRPr sz="2400"/>
          </a:p>
        </p:txBody>
      </p:sp>
      <p:sp>
        <p:nvSpPr>
          <p:cNvPr id="493" name="Google Shape;493;p30"/>
          <p:cNvSpPr txBox="1"/>
          <p:nvPr/>
        </p:nvSpPr>
        <p:spPr>
          <a:xfrm>
            <a:off x="1078224" y="2502589"/>
            <a:ext cx="10053014" cy="40633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3338" lvl="0" marL="1828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ts val="204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204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204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1"/>
          <p:cNvSpPr/>
          <p:nvPr/>
        </p:nvSpPr>
        <p:spPr>
          <a:xfrm>
            <a:off x="47249" y="4546726"/>
            <a:ext cx="12192000" cy="1269279"/>
          </a:xfrm>
          <a:prstGeom prst="rect">
            <a:avLst/>
          </a:prstGeom>
          <a:solidFill>
            <a:srgbClr val="F0F8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data scientist build own feature. Spend 50-70% of time.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Feature with similar name and meaning are built in inconsistent manner leading to errors, poor feature management. 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31"/>
          <p:cNvSpPr/>
          <p:nvPr/>
        </p:nvSpPr>
        <p:spPr>
          <a:xfrm>
            <a:off x="4862187" y="1190871"/>
            <a:ext cx="4724285" cy="1296400"/>
          </a:xfrm>
          <a:prstGeom prst="rightArrow">
            <a:avLst>
              <a:gd fmla="val 100000" name="adj1"/>
              <a:gd fmla="val 33855" name="adj2"/>
            </a:avLst>
          </a:prstGeom>
          <a:solidFill>
            <a:srgbClr val="CC66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31"/>
          <p:cNvSpPr txBox="1"/>
          <p:nvPr/>
        </p:nvSpPr>
        <p:spPr>
          <a:xfrm>
            <a:off x="5834424" y="1190122"/>
            <a:ext cx="2176792" cy="908178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67"/>
              <a:buFont typeface="Roboto"/>
              <a:buNone/>
            </a:pPr>
            <a:r>
              <a:rPr b="0" i="0" lang="en-US" sz="1467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Train Model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31"/>
          <p:cNvSpPr txBox="1"/>
          <p:nvPr/>
        </p:nvSpPr>
        <p:spPr>
          <a:xfrm>
            <a:off x="4915888" y="1641915"/>
            <a:ext cx="2320800" cy="6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67"/>
              <a:buFont typeface="Roboto"/>
              <a:buNone/>
            </a:pPr>
            <a:r>
              <a:rPr b="0" i="0" lang="en-US" sz="1467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467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31"/>
          <p:cNvSpPr/>
          <p:nvPr/>
        </p:nvSpPr>
        <p:spPr>
          <a:xfrm>
            <a:off x="2320949" y="1180413"/>
            <a:ext cx="2567196" cy="1296400"/>
          </a:xfrm>
          <a:prstGeom prst="rightArrow">
            <a:avLst>
              <a:gd fmla="val 100000" name="adj1"/>
              <a:gd fmla="val 33855" name="adj2"/>
            </a:avLst>
          </a:prstGeom>
          <a:solidFill>
            <a:srgbClr val="99CC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31"/>
          <p:cNvSpPr txBox="1"/>
          <p:nvPr/>
        </p:nvSpPr>
        <p:spPr>
          <a:xfrm>
            <a:off x="2343120" y="1500162"/>
            <a:ext cx="2354896" cy="6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67"/>
              <a:buFont typeface="Roboto"/>
              <a:buNone/>
            </a:pPr>
            <a:r>
              <a:rPr b="0" i="0" lang="en-US" sz="1467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Capture examples –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67"/>
              <a:buFont typeface="Roboto"/>
              <a:buNone/>
            </a:pPr>
            <a:r>
              <a:rPr b="0" i="0" lang="en-US" sz="1467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Select data source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31"/>
          <p:cNvSpPr/>
          <p:nvPr/>
        </p:nvSpPr>
        <p:spPr>
          <a:xfrm>
            <a:off x="157454" y="1208759"/>
            <a:ext cx="2226047" cy="1296400"/>
          </a:xfrm>
          <a:prstGeom prst="rightArrow">
            <a:avLst>
              <a:gd fmla="val 100000" name="adj1"/>
              <a:gd fmla="val 33855" name="adj2"/>
            </a:avLst>
          </a:prstGeom>
          <a:solidFill>
            <a:srgbClr val="A5A5A5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31"/>
          <p:cNvSpPr txBox="1"/>
          <p:nvPr/>
        </p:nvSpPr>
        <p:spPr>
          <a:xfrm>
            <a:off x="260580" y="1429279"/>
            <a:ext cx="1784000" cy="6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67"/>
              <a:buFont typeface="Roboto"/>
              <a:buNone/>
            </a:pPr>
            <a:r>
              <a:rPr b="0" i="0" lang="en-US" sz="1467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Identify use case – </a:t>
            </a:r>
            <a:endParaRPr b="0" i="0" sz="1467" u="none" cap="none" strike="noStrike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67"/>
              <a:buFont typeface="Roboto"/>
              <a:buNone/>
            </a:pPr>
            <a:r>
              <a:rPr b="0" i="0" lang="en-US" sz="1467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Define ML hypothesis</a:t>
            </a:r>
            <a:endParaRPr b="0" i="0" sz="1467" u="none" cap="none" strike="noStrike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6" name="Google Shape;506;p31"/>
          <p:cNvSpPr/>
          <p:nvPr/>
        </p:nvSpPr>
        <p:spPr>
          <a:xfrm>
            <a:off x="9559775" y="1153354"/>
            <a:ext cx="2268280" cy="1296400"/>
          </a:xfrm>
          <a:prstGeom prst="rightArrow">
            <a:avLst>
              <a:gd fmla="val 100000" name="adj1"/>
              <a:gd fmla="val 33855" name="adj2"/>
            </a:avLst>
          </a:prstGeom>
          <a:solidFill>
            <a:srgbClr val="91A000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31"/>
          <p:cNvSpPr txBox="1"/>
          <p:nvPr/>
        </p:nvSpPr>
        <p:spPr>
          <a:xfrm>
            <a:off x="9665516" y="1363115"/>
            <a:ext cx="2176792" cy="6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67"/>
              <a:buFont typeface="Roboto"/>
              <a:buNone/>
            </a:pPr>
            <a:r>
              <a:rPr b="0" i="0" lang="en-US" sz="1467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Predict  new data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67"/>
              <a:buFont typeface="Roboto"/>
              <a:buNone/>
            </a:pPr>
            <a:r>
              <a:rPr b="0" i="0" lang="en-US" sz="1467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(Operationalize)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31"/>
          <p:cNvSpPr/>
          <p:nvPr/>
        </p:nvSpPr>
        <p:spPr>
          <a:xfrm>
            <a:off x="3507166" y="3294773"/>
            <a:ext cx="8732083" cy="455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9" name="Google Shape;509;p31"/>
          <p:cNvGrpSpPr/>
          <p:nvPr/>
        </p:nvGrpSpPr>
        <p:grpSpPr>
          <a:xfrm>
            <a:off x="5331014" y="3206599"/>
            <a:ext cx="577227" cy="577227"/>
            <a:chOff x="408000" y="2030025"/>
            <a:chExt cx="582900" cy="582900"/>
          </a:xfrm>
        </p:grpSpPr>
        <p:sp>
          <p:nvSpPr>
            <p:cNvPr id="510" name="Google Shape;510;p31"/>
            <p:cNvSpPr/>
            <p:nvPr/>
          </p:nvSpPr>
          <p:spPr>
            <a:xfrm>
              <a:off x="408000" y="2030025"/>
              <a:ext cx="582900" cy="5829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CC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31"/>
            <p:cNvSpPr txBox="1"/>
            <p:nvPr/>
          </p:nvSpPr>
          <p:spPr>
            <a:xfrm>
              <a:off x="486758" y="2111021"/>
              <a:ext cx="4296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66FF"/>
                </a:buClr>
                <a:buSzPts val="2400"/>
                <a:buFont typeface="Roboto"/>
                <a:buNone/>
              </a:pPr>
              <a:r>
                <a:rPr b="1" i="0" lang="en-US" sz="2400" u="none" cap="none" strike="noStrike">
                  <a:solidFill>
                    <a:srgbClr val="CC66FF"/>
                  </a:solidFill>
                  <a:latin typeface="Roboto"/>
                  <a:ea typeface="Roboto"/>
                  <a:cs typeface="Roboto"/>
                  <a:sym typeface="Roboto"/>
                </a:rPr>
                <a:t>B</a:t>
              </a:r>
              <a:endParaRPr b="1" i="0" sz="2400" u="none" cap="none" strike="noStrike">
                <a:solidFill>
                  <a:srgbClr val="CC66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12" name="Google Shape;512;p31"/>
          <p:cNvSpPr txBox="1"/>
          <p:nvPr/>
        </p:nvSpPr>
        <p:spPr>
          <a:xfrm>
            <a:off x="4846931" y="3944456"/>
            <a:ext cx="17300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333"/>
              <a:buFont typeface="Roboto"/>
              <a:buNone/>
            </a:pPr>
            <a:r>
              <a:rPr b="0" i="0" lang="en-US" sz="1333" u="none" cap="none" strike="noStrike">
                <a:solidFill>
                  <a:srgbClr val="464646"/>
                </a:solidFill>
                <a:latin typeface="Roboto"/>
                <a:ea typeface="Roboto"/>
                <a:cs typeface="Roboto"/>
                <a:sym typeface="Roboto"/>
              </a:rPr>
              <a:t>Data exploration</a:t>
            </a:r>
            <a:endParaRPr b="0" i="0" sz="1867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31"/>
          <p:cNvSpPr txBox="1"/>
          <p:nvPr/>
        </p:nvSpPr>
        <p:spPr>
          <a:xfrm>
            <a:off x="6605571" y="3966760"/>
            <a:ext cx="17300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333"/>
              <a:buFont typeface="Roboto"/>
              <a:buNone/>
            </a:pPr>
            <a:r>
              <a:rPr b="0" i="0" lang="en-US" sz="1333" u="none" cap="none" strike="noStrike">
                <a:solidFill>
                  <a:srgbClr val="464646"/>
                </a:solidFill>
                <a:latin typeface="Roboto"/>
                <a:ea typeface="Roboto"/>
                <a:cs typeface="Roboto"/>
                <a:sym typeface="Roboto"/>
              </a:rPr>
              <a:t>Feature Engineering</a:t>
            </a:r>
            <a:endParaRPr b="0" i="0" sz="1867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31"/>
          <p:cNvSpPr txBox="1"/>
          <p:nvPr/>
        </p:nvSpPr>
        <p:spPr>
          <a:xfrm>
            <a:off x="8396628" y="3957297"/>
            <a:ext cx="17300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333"/>
              <a:buFont typeface="Roboto"/>
              <a:buNone/>
            </a:pPr>
            <a:r>
              <a:rPr b="0" i="0" lang="en-US" sz="1333" u="none" cap="none" strike="noStrike">
                <a:solidFill>
                  <a:srgbClr val="464646"/>
                </a:solidFill>
                <a:latin typeface="Roboto"/>
                <a:ea typeface="Roboto"/>
                <a:cs typeface="Roboto"/>
                <a:sym typeface="Roboto"/>
              </a:rPr>
              <a:t>Algorithm Selection </a:t>
            </a:r>
            <a:endParaRPr b="0" i="0" sz="1867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5" name="Google Shape;515;p31"/>
          <p:cNvSpPr txBox="1"/>
          <p:nvPr/>
        </p:nvSpPr>
        <p:spPr>
          <a:xfrm>
            <a:off x="10201865" y="3900207"/>
            <a:ext cx="17300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333"/>
              <a:buFont typeface="Roboto"/>
              <a:buNone/>
            </a:pPr>
            <a:r>
              <a:rPr b="0" i="0" lang="en-US" sz="1333" u="none" cap="none" strike="noStrike">
                <a:solidFill>
                  <a:srgbClr val="464646"/>
                </a:solidFill>
                <a:latin typeface="Roboto"/>
                <a:ea typeface="Roboto"/>
                <a:cs typeface="Roboto"/>
                <a:sym typeface="Roboto"/>
              </a:rPr>
              <a:t>Model training</a:t>
            </a:r>
            <a:endParaRPr b="0" i="0" sz="1867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16" name="Google Shape;516;p31"/>
          <p:cNvGrpSpPr/>
          <p:nvPr/>
        </p:nvGrpSpPr>
        <p:grpSpPr>
          <a:xfrm>
            <a:off x="7061552" y="3223420"/>
            <a:ext cx="577227" cy="577227"/>
            <a:chOff x="408000" y="2030025"/>
            <a:chExt cx="582900" cy="582900"/>
          </a:xfrm>
        </p:grpSpPr>
        <p:sp>
          <p:nvSpPr>
            <p:cNvPr id="517" name="Google Shape;517;p31"/>
            <p:cNvSpPr/>
            <p:nvPr/>
          </p:nvSpPr>
          <p:spPr>
            <a:xfrm>
              <a:off x="408000" y="2030025"/>
              <a:ext cx="582900" cy="5829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CC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31"/>
            <p:cNvSpPr txBox="1"/>
            <p:nvPr/>
          </p:nvSpPr>
          <p:spPr>
            <a:xfrm>
              <a:off x="486758" y="2111021"/>
              <a:ext cx="4296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66FF"/>
                </a:buClr>
                <a:buSzPts val="2400"/>
                <a:buFont typeface="Roboto"/>
                <a:buNone/>
              </a:pPr>
              <a:r>
                <a:rPr b="1" i="0" lang="en-US" sz="2400" u="none" cap="none" strike="noStrike">
                  <a:solidFill>
                    <a:srgbClr val="CC66FF"/>
                  </a:solidFill>
                  <a:latin typeface="Roboto"/>
                  <a:ea typeface="Roboto"/>
                  <a:cs typeface="Roboto"/>
                  <a:sym typeface="Roboto"/>
                </a:rPr>
                <a:t>C</a:t>
              </a:r>
              <a:endParaRPr b="1" i="0" sz="2400" u="none" cap="none" strike="noStrike">
                <a:solidFill>
                  <a:srgbClr val="CC66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19" name="Google Shape;519;p31"/>
          <p:cNvGrpSpPr/>
          <p:nvPr/>
        </p:nvGrpSpPr>
        <p:grpSpPr>
          <a:xfrm>
            <a:off x="8916489" y="3242319"/>
            <a:ext cx="577227" cy="577227"/>
            <a:chOff x="408000" y="2030025"/>
            <a:chExt cx="582900" cy="582900"/>
          </a:xfrm>
        </p:grpSpPr>
        <p:sp>
          <p:nvSpPr>
            <p:cNvPr id="520" name="Google Shape;520;p31"/>
            <p:cNvSpPr/>
            <p:nvPr/>
          </p:nvSpPr>
          <p:spPr>
            <a:xfrm>
              <a:off x="408000" y="2030025"/>
              <a:ext cx="582900" cy="5829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CC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31"/>
            <p:cNvSpPr txBox="1"/>
            <p:nvPr/>
          </p:nvSpPr>
          <p:spPr>
            <a:xfrm>
              <a:off x="486758" y="2111021"/>
              <a:ext cx="4296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66FF"/>
                </a:buClr>
                <a:buSzPts val="2400"/>
                <a:buFont typeface="Roboto"/>
                <a:buNone/>
              </a:pPr>
              <a:r>
                <a:rPr b="1" i="0" lang="en-US" sz="2400" u="none" cap="none" strike="noStrike">
                  <a:solidFill>
                    <a:srgbClr val="CC66FF"/>
                  </a:solidFill>
                  <a:latin typeface="Roboto"/>
                  <a:ea typeface="Roboto"/>
                  <a:cs typeface="Roboto"/>
                  <a:sym typeface="Roboto"/>
                </a:rPr>
                <a:t>D</a:t>
              </a:r>
              <a:endParaRPr b="1" i="0" sz="2400" u="none" cap="none" strike="noStrike">
                <a:solidFill>
                  <a:srgbClr val="CC66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22" name="Google Shape;522;p31"/>
          <p:cNvGrpSpPr/>
          <p:nvPr/>
        </p:nvGrpSpPr>
        <p:grpSpPr>
          <a:xfrm>
            <a:off x="10721723" y="3213575"/>
            <a:ext cx="577227" cy="577227"/>
            <a:chOff x="408000" y="2030025"/>
            <a:chExt cx="582900" cy="582900"/>
          </a:xfrm>
        </p:grpSpPr>
        <p:sp>
          <p:nvSpPr>
            <p:cNvPr id="523" name="Google Shape;523;p31"/>
            <p:cNvSpPr/>
            <p:nvPr/>
          </p:nvSpPr>
          <p:spPr>
            <a:xfrm>
              <a:off x="408000" y="2030025"/>
              <a:ext cx="582900" cy="5829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CC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31"/>
            <p:cNvSpPr txBox="1"/>
            <p:nvPr/>
          </p:nvSpPr>
          <p:spPr>
            <a:xfrm>
              <a:off x="486758" y="2111021"/>
              <a:ext cx="4296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66FF"/>
                </a:buClr>
                <a:buSzPts val="2400"/>
                <a:buFont typeface="Roboto"/>
                <a:buNone/>
              </a:pPr>
              <a:r>
                <a:rPr b="1" i="0" lang="en-US" sz="2400" u="none" cap="none" strike="noStrike">
                  <a:solidFill>
                    <a:srgbClr val="CC66FF"/>
                  </a:solidFill>
                  <a:latin typeface="Roboto"/>
                  <a:ea typeface="Roboto"/>
                  <a:cs typeface="Roboto"/>
                  <a:sym typeface="Roboto"/>
                </a:rPr>
                <a:t>E</a:t>
              </a:r>
              <a:endParaRPr b="1" i="0" sz="2400" u="none" cap="none" strike="noStrike">
                <a:solidFill>
                  <a:srgbClr val="CC66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525" name="Google Shape;525;p31"/>
          <p:cNvCxnSpPr>
            <a:endCxn id="517" idx="0"/>
          </p:cNvCxnSpPr>
          <p:nvPr/>
        </p:nvCxnSpPr>
        <p:spPr>
          <a:xfrm>
            <a:off x="7350166" y="2410720"/>
            <a:ext cx="0" cy="812700"/>
          </a:xfrm>
          <a:prstGeom prst="straightConnector1">
            <a:avLst/>
          </a:prstGeom>
          <a:noFill/>
          <a:ln cap="flat" cmpd="sng" w="9525">
            <a:solidFill>
              <a:srgbClr val="4285F4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526" name="Google Shape;526;p31"/>
          <p:cNvGrpSpPr/>
          <p:nvPr/>
        </p:nvGrpSpPr>
        <p:grpSpPr>
          <a:xfrm>
            <a:off x="3498501" y="3214034"/>
            <a:ext cx="577227" cy="577227"/>
            <a:chOff x="408000" y="2030025"/>
            <a:chExt cx="582900" cy="582900"/>
          </a:xfrm>
        </p:grpSpPr>
        <p:sp>
          <p:nvSpPr>
            <p:cNvPr id="527" name="Google Shape;527;p31"/>
            <p:cNvSpPr/>
            <p:nvPr/>
          </p:nvSpPr>
          <p:spPr>
            <a:xfrm>
              <a:off x="408000" y="2030025"/>
              <a:ext cx="582900" cy="5829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CC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31"/>
            <p:cNvSpPr txBox="1"/>
            <p:nvPr/>
          </p:nvSpPr>
          <p:spPr>
            <a:xfrm>
              <a:off x="486758" y="2111021"/>
              <a:ext cx="4296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66FF"/>
                </a:buClr>
                <a:buSzPts val="2400"/>
                <a:buFont typeface="Roboto"/>
                <a:buNone/>
              </a:pPr>
              <a:r>
                <a:rPr b="1" i="0" lang="en-US" sz="2400" u="none" cap="none" strike="noStrike">
                  <a:solidFill>
                    <a:srgbClr val="CC66FF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  <a:endParaRPr b="1" i="0" sz="2400" u="none" cap="none" strike="noStrike">
                <a:solidFill>
                  <a:srgbClr val="CC66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29" name="Google Shape;529;p31"/>
          <p:cNvSpPr txBox="1"/>
          <p:nvPr/>
        </p:nvSpPr>
        <p:spPr>
          <a:xfrm>
            <a:off x="2969814" y="3929588"/>
            <a:ext cx="17300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333"/>
              <a:buFont typeface="Roboto"/>
              <a:buNone/>
            </a:pPr>
            <a:r>
              <a:rPr b="0" i="0" lang="en-US" sz="1333" u="none" cap="none" strike="noStrike">
                <a:solidFill>
                  <a:srgbClr val="464646"/>
                </a:solidFill>
                <a:latin typeface="Roboto"/>
                <a:ea typeface="Roboto"/>
                <a:cs typeface="Roboto"/>
                <a:sym typeface="Roboto"/>
              </a:rPr>
              <a:t>Metric selection</a:t>
            </a:r>
            <a:endParaRPr b="0" i="0" sz="1867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0" name="Google Shape;530;p31"/>
          <p:cNvSpPr txBox="1"/>
          <p:nvPr>
            <p:ph idx="4294967295" type="title"/>
          </p:nvPr>
        </p:nvSpPr>
        <p:spPr>
          <a:xfrm>
            <a:off x="0" y="322263"/>
            <a:ext cx="10515600" cy="6810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Arial"/>
              <a:buNone/>
            </a:pPr>
            <a:r>
              <a:rPr lang="en-US" sz="3200"/>
              <a:t>Feature Engineering</a:t>
            </a:r>
            <a:endParaRPr sz="3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2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32"/>
          <p:cNvSpPr/>
          <p:nvPr/>
        </p:nvSpPr>
        <p:spPr>
          <a:xfrm>
            <a:off x="1" y="0"/>
            <a:ext cx="4167271" cy="6858000"/>
          </a:xfrm>
          <a:custGeom>
            <a:rect b="b" l="l" r="r" t="t"/>
            <a:pathLst>
              <a:path extrusionOk="0" h="6858000" w="4167271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32"/>
          <p:cNvSpPr txBox="1"/>
          <p:nvPr>
            <p:ph idx="4294967295" type="title"/>
          </p:nvPr>
        </p:nvSpPr>
        <p:spPr>
          <a:xfrm>
            <a:off x="686834" y="1153572"/>
            <a:ext cx="3200400" cy="4461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Calibri"/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Feature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Mart</a:t>
            </a:r>
            <a:endParaRPr/>
          </a:p>
        </p:txBody>
      </p:sp>
      <p:sp>
        <p:nvSpPr>
          <p:cNvPr id="539" name="Google Shape;539;p32"/>
          <p:cNvSpPr/>
          <p:nvPr/>
        </p:nvSpPr>
        <p:spPr>
          <a:xfrm flipH="1" rot="10800000">
            <a:off x="7550402" y="2455479"/>
            <a:ext cx="4083433" cy="4083433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32"/>
          <p:cNvSpPr txBox="1"/>
          <p:nvPr/>
        </p:nvSpPr>
        <p:spPr>
          <a:xfrm>
            <a:off x="4167272" y="1652240"/>
            <a:ext cx="6906491" cy="890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What : 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Enterprise feature store contains highly curated data &amp; features to power ML.  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11430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32"/>
          <p:cNvSpPr txBox="1"/>
          <p:nvPr/>
        </p:nvSpPr>
        <p:spPr>
          <a:xfrm>
            <a:off x="4352408" y="3031552"/>
            <a:ext cx="6688125" cy="24160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Benefits :  </a:t>
            </a:r>
            <a:endParaRPr b="1" i="0" sz="1800" u="none" cap="none" strike="noStrike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Cost of building additional model goes down.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Features become reproducible artifact that can be consumed by multiple models.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Features at single place allow comparison, correlation, backfilling etc.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32"/>
          <p:cNvSpPr txBox="1"/>
          <p:nvPr/>
        </p:nvSpPr>
        <p:spPr>
          <a:xfrm>
            <a:off x="4167272" y="360193"/>
            <a:ext cx="4729358" cy="4462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C0C0C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Why  : 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model has its on features. </a:t>
            </a:r>
            <a:endParaRPr b="0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32"/>
          <p:cNvSpPr txBox="1"/>
          <p:nvPr/>
        </p:nvSpPr>
        <p:spPr>
          <a:xfrm>
            <a:off x="4167273" y="939408"/>
            <a:ext cx="6195928" cy="800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How  :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 features at center place and enable reuse.  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3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9" name="Google Shape;549;p33"/>
          <p:cNvPicPr preferRelativeResize="0"/>
          <p:nvPr/>
        </p:nvPicPr>
        <p:blipFill rotWithShape="1">
          <a:blip r:embed="rId3">
            <a:alphaModFix/>
          </a:blip>
          <a:srcRect b="0" l="0" r="1" t="284"/>
          <a:stretch/>
        </p:blipFill>
        <p:spPr>
          <a:xfrm>
            <a:off x="-3048" y="35968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33"/>
          <p:cNvSpPr/>
          <p:nvPr/>
        </p:nvSpPr>
        <p:spPr>
          <a:xfrm>
            <a:off x="0" y="2207602"/>
            <a:ext cx="12191999" cy="316214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4117"/>
                </a:srgbClr>
              </a:gs>
              <a:gs pos="50000">
                <a:srgbClr val="000000">
                  <a:alpha val="29019"/>
                </a:srgbClr>
              </a:gs>
              <a:gs pos="75000">
                <a:srgbClr val="000000">
                  <a:alpha val="14117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33"/>
          <p:cNvSpPr txBox="1"/>
          <p:nvPr>
            <p:ph idx="4294967295" type="title"/>
          </p:nvPr>
        </p:nvSpPr>
        <p:spPr>
          <a:xfrm>
            <a:off x="4109155" y="1198500"/>
            <a:ext cx="6448213" cy="1484506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87605"/>
              <a:buFont typeface="Calibri"/>
              <a:buNone/>
            </a:pPr>
            <a:r>
              <a:rPr lang="en-US" sz="5200">
                <a:solidFill>
                  <a:srgbClr val="0C0C0C"/>
                </a:solidFill>
              </a:rPr>
              <a:t>Lesson Learned: </a:t>
            </a:r>
            <a:br>
              <a:rPr lang="en-US" sz="5200">
                <a:solidFill>
                  <a:srgbClr val="0C0C0C"/>
                </a:solidFill>
              </a:rPr>
            </a:br>
            <a:r>
              <a:rPr lang="en-US" sz="5200">
                <a:solidFill>
                  <a:srgbClr val="0C0C0C"/>
                </a:solidFill>
              </a:rPr>
              <a:t>Model architecture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oup of people watching a band on stage in front of a crowd&#10;&#10;Description automatically generated" id="556" name="Google Shape;55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625" y="1752600"/>
            <a:ext cx="5314950" cy="3543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building&#10;&#10;Description automatically generated" id="557" name="Google Shape;557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8427" y="1752600"/>
            <a:ext cx="5314952" cy="3543301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34"/>
          <p:cNvSpPr txBox="1"/>
          <p:nvPr>
            <p:ph idx="4294967295" type="title"/>
          </p:nvPr>
        </p:nvSpPr>
        <p:spPr>
          <a:xfrm>
            <a:off x="0" y="465138"/>
            <a:ext cx="10925175" cy="6794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52271"/>
              <a:buFont typeface="Arial"/>
              <a:buNone/>
            </a:pPr>
            <a:r>
              <a:rPr lang="en-US"/>
              <a:t>Model reuse consideration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5"/>
          <p:cNvSpPr/>
          <p:nvPr/>
        </p:nvSpPr>
        <p:spPr>
          <a:xfrm>
            <a:off x="0" y="1196374"/>
            <a:ext cx="12192000" cy="734400"/>
          </a:xfrm>
          <a:prstGeom prst="rect">
            <a:avLst/>
          </a:prstGeom>
          <a:solidFill>
            <a:srgbClr val="F0F8F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Calibri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4" name="Google Shape;564;p35"/>
          <p:cNvCxnSpPr/>
          <p:nvPr/>
        </p:nvCxnSpPr>
        <p:spPr>
          <a:xfrm flipH="1" rot="10800000">
            <a:off x="1210600" y="3485877"/>
            <a:ext cx="9795654" cy="1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5" name="Google Shape;565;p35"/>
          <p:cNvCxnSpPr/>
          <p:nvPr/>
        </p:nvCxnSpPr>
        <p:spPr>
          <a:xfrm>
            <a:off x="3266900" y="1274432"/>
            <a:ext cx="0" cy="391777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566" name="Google Shape;566;p35"/>
          <p:cNvCxnSpPr/>
          <p:nvPr/>
        </p:nvCxnSpPr>
        <p:spPr>
          <a:xfrm>
            <a:off x="9131700" y="1307885"/>
            <a:ext cx="0" cy="367671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567" name="Google Shape;567;p35"/>
          <p:cNvSpPr txBox="1"/>
          <p:nvPr/>
        </p:nvSpPr>
        <p:spPr>
          <a:xfrm>
            <a:off x="981309" y="1257868"/>
            <a:ext cx="2006158" cy="5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67"/>
              <a:buFont typeface="Roboto"/>
              <a:buNone/>
            </a:pPr>
            <a:r>
              <a:rPr b="1" i="0" lang="en-US" sz="1867" u="none" cap="none" strike="noStrike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Classification</a:t>
            </a:r>
            <a:endParaRPr b="1" i="0" sz="1867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68" name="Google Shape;568;p35"/>
          <p:cNvCxnSpPr>
            <a:stCxn id="563" idx="0"/>
          </p:cNvCxnSpPr>
          <p:nvPr/>
        </p:nvCxnSpPr>
        <p:spPr>
          <a:xfrm>
            <a:off x="6096000" y="1196374"/>
            <a:ext cx="62100" cy="391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569" name="Google Shape;569;p35"/>
          <p:cNvSpPr txBox="1"/>
          <p:nvPr/>
        </p:nvSpPr>
        <p:spPr>
          <a:xfrm>
            <a:off x="3555955" y="1232803"/>
            <a:ext cx="2283200" cy="5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67"/>
              <a:buFont typeface="Roboto"/>
              <a:buNone/>
            </a:pPr>
            <a:r>
              <a:rPr b="1" i="0" lang="en-US" sz="1867" u="none" cap="none" strike="noStrike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Multiclass classification </a:t>
            </a:r>
            <a:r>
              <a:rPr b="1" i="0" lang="en-US" sz="1867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i="0" sz="1867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0" name="Google Shape;570;p35"/>
          <p:cNvSpPr txBox="1"/>
          <p:nvPr/>
        </p:nvSpPr>
        <p:spPr>
          <a:xfrm>
            <a:off x="6707517" y="1246714"/>
            <a:ext cx="1899200" cy="5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67"/>
              <a:buFont typeface="Roboto"/>
              <a:buNone/>
            </a:pPr>
            <a:r>
              <a:rPr b="1" i="0" lang="en-US" sz="1867" u="none" cap="none" strike="noStrike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Regression</a:t>
            </a:r>
            <a:endParaRPr b="1" i="0" sz="1867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1" name="Google Shape;571;p35"/>
          <p:cNvSpPr txBox="1"/>
          <p:nvPr/>
        </p:nvSpPr>
        <p:spPr>
          <a:xfrm>
            <a:off x="9382867" y="1347079"/>
            <a:ext cx="1448400" cy="5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67"/>
              <a:buFont typeface="Roboto"/>
              <a:buNone/>
            </a:pPr>
            <a:r>
              <a:rPr b="1" i="0" lang="en-US" sz="1867" u="none" cap="none" strike="noStrike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Anomaly detection</a:t>
            </a:r>
            <a:endParaRPr b="1" i="0" sz="1867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2" name="Google Shape;572;p35"/>
          <p:cNvSpPr txBox="1"/>
          <p:nvPr/>
        </p:nvSpPr>
        <p:spPr>
          <a:xfrm>
            <a:off x="3548284" y="2053229"/>
            <a:ext cx="2366800" cy="1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67"/>
              <a:buFont typeface="Roboto"/>
              <a:buNone/>
            </a:pPr>
            <a:r>
              <a:rPr b="0" i="0" lang="en-US" sz="1867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RandomForest, Decision Trees, Markov Chain</a:t>
            </a:r>
            <a:endParaRPr b="0" i="0" sz="1867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3" name="Google Shape;573;p35"/>
          <p:cNvSpPr txBox="1"/>
          <p:nvPr/>
        </p:nvSpPr>
        <p:spPr>
          <a:xfrm>
            <a:off x="6455133" y="2242804"/>
            <a:ext cx="24256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67"/>
              <a:buFont typeface="Roboto"/>
              <a:buNone/>
            </a:pPr>
            <a:r>
              <a:rPr b="0" i="0" lang="en-US" sz="1867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RF regression</a:t>
            </a:r>
            <a:endParaRPr b="1" i="0" sz="1867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4" name="Google Shape;574;p35"/>
          <p:cNvSpPr txBox="1"/>
          <p:nvPr/>
        </p:nvSpPr>
        <p:spPr>
          <a:xfrm>
            <a:off x="9382866" y="2320862"/>
            <a:ext cx="2136335" cy="9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67"/>
              <a:buFont typeface="Roboto"/>
              <a:buNone/>
            </a:pPr>
            <a:r>
              <a:rPr b="0" i="0" lang="en-US" sz="1867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Aanomaly detection</a:t>
            </a:r>
            <a:endParaRPr b="0" i="0" sz="1867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Calibri"/>
              <a:buNone/>
            </a:pPr>
            <a:r>
              <a:t/>
            </a:r>
            <a:endParaRPr b="1" i="0" sz="1867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Calibri"/>
              <a:buNone/>
            </a:pPr>
            <a:r>
              <a:t/>
            </a:r>
            <a:endParaRPr b="1" i="0" sz="1867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Calibri"/>
              <a:buNone/>
            </a:pPr>
            <a:r>
              <a:t/>
            </a:r>
            <a:endParaRPr b="1" i="0" sz="1867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5" name="Google Shape;575;p35"/>
          <p:cNvSpPr txBox="1"/>
          <p:nvPr/>
        </p:nvSpPr>
        <p:spPr>
          <a:xfrm>
            <a:off x="1210600" y="2064491"/>
            <a:ext cx="1833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67"/>
              <a:buFont typeface="Roboto"/>
              <a:buNone/>
            </a:pPr>
            <a:r>
              <a:rPr b="0" i="0" lang="en-US" sz="1867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Traditional ML algorithms e.g.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67"/>
              <a:buFont typeface="Roboto"/>
              <a:buNone/>
            </a:pPr>
            <a:r>
              <a:rPr b="0" i="0" lang="en-US" sz="1867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Decision Trees, SVM</a:t>
            </a:r>
            <a:br>
              <a:rPr b="0" i="0" lang="en-US" sz="1867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i="0" sz="1867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6" name="Google Shape;576;p35"/>
          <p:cNvSpPr txBox="1"/>
          <p:nvPr/>
        </p:nvSpPr>
        <p:spPr>
          <a:xfrm>
            <a:off x="9382866" y="4217811"/>
            <a:ext cx="1779503" cy="9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67"/>
              <a:buFont typeface="Roboto"/>
              <a:buNone/>
            </a:pPr>
            <a:r>
              <a:rPr b="0" i="0" lang="en-US" sz="1867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Conditional AutoEncoder</a:t>
            </a:r>
            <a:endParaRPr b="0" i="0" sz="1867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Calibri"/>
              <a:buNone/>
            </a:pPr>
            <a:r>
              <a:t/>
            </a:r>
            <a:endParaRPr b="1" i="0" sz="1867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Calibri"/>
              <a:buNone/>
            </a:pPr>
            <a:r>
              <a:t/>
            </a:r>
            <a:endParaRPr b="1" i="0" sz="1867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Calibri"/>
              <a:buNone/>
            </a:pPr>
            <a:r>
              <a:t/>
            </a:r>
            <a:endParaRPr b="1" i="0" sz="1867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7" name="Google Shape;577;p35"/>
          <p:cNvSpPr txBox="1"/>
          <p:nvPr/>
        </p:nvSpPr>
        <p:spPr>
          <a:xfrm>
            <a:off x="1151258" y="4196054"/>
            <a:ext cx="2089948" cy="521079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67"/>
              <a:buFont typeface="Roboto"/>
              <a:buNone/>
            </a:pPr>
            <a:r>
              <a:rPr b="0" i="0" lang="en-US" sz="1867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RNN, LSTM</a:t>
            </a:r>
            <a:endParaRPr b="0" i="0" sz="1867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8" name="Google Shape;578;p35"/>
          <p:cNvSpPr txBox="1"/>
          <p:nvPr/>
        </p:nvSpPr>
        <p:spPr>
          <a:xfrm>
            <a:off x="981309" y="3499286"/>
            <a:ext cx="2259896" cy="515154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67"/>
              <a:buFont typeface="Roboto"/>
              <a:buNone/>
            </a:pPr>
            <a:r>
              <a:rPr b="0" i="0" lang="en-US" sz="1867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DNN Classification</a:t>
            </a:r>
            <a:br>
              <a:rPr b="0" i="0" lang="en-US" sz="1867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i="0" sz="1867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9" name="Google Shape;579;p35"/>
          <p:cNvSpPr txBox="1"/>
          <p:nvPr/>
        </p:nvSpPr>
        <p:spPr>
          <a:xfrm>
            <a:off x="3542371" y="3495567"/>
            <a:ext cx="2259896" cy="515154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67"/>
              <a:buFont typeface="Roboto"/>
              <a:buNone/>
            </a:pPr>
            <a:r>
              <a:rPr b="0" i="0" lang="en-US" sz="1867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DNN Classification</a:t>
            </a:r>
            <a:br>
              <a:rPr b="0" i="0" lang="en-US" sz="1867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i="0" sz="1867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0" name="Google Shape;580;p35"/>
          <p:cNvSpPr txBox="1"/>
          <p:nvPr/>
        </p:nvSpPr>
        <p:spPr>
          <a:xfrm>
            <a:off x="6560632" y="3503004"/>
            <a:ext cx="2259896" cy="515154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67"/>
              <a:buFont typeface="Roboto"/>
              <a:buNone/>
            </a:pPr>
            <a:r>
              <a:rPr b="0" i="0" lang="en-US" sz="1867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DNN Regression</a:t>
            </a:r>
            <a:br>
              <a:rPr b="0" i="0" lang="en-US" sz="1867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i="0" sz="1867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1" name="Google Shape;581;p35"/>
          <p:cNvSpPr txBox="1"/>
          <p:nvPr/>
        </p:nvSpPr>
        <p:spPr>
          <a:xfrm>
            <a:off x="9412605" y="3588381"/>
            <a:ext cx="2136335" cy="55987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67"/>
              <a:buFont typeface="Roboto"/>
              <a:buNone/>
            </a:pPr>
            <a:r>
              <a:rPr b="0" i="0" lang="en-US" sz="1867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Autoencoder</a:t>
            </a:r>
            <a:endParaRPr b="0" i="0" sz="1867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Calibri"/>
              <a:buNone/>
            </a:pPr>
            <a:r>
              <a:t/>
            </a:r>
            <a:endParaRPr b="1" i="0" sz="1867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Calibri"/>
              <a:buNone/>
            </a:pPr>
            <a:r>
              <a:t/>
            </a:r>
            <a:endParaRPr b="1" i="0" sz="1867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Calibri"/>
              <a:buNone/>
            </a:pPr>
            <a:r>
              <a:t/>
            </a:r>
            <a:endParaRPr b="1" i="0" sz="1867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82" name="Google Shape;582;p35"/>
          <p:cNvCxnSpPr/>
          <p:nvPr/>
        </p:nvCxnSpPr>
        <p:spPr>
          <a:xfrm flipH="1" rot="10800000">
            <a:off x="1151128" y="4195839"/>
            <a:ext cx="9795654" cy="1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3" name="Google Shape;583;p35"/>
          <p:cNvSpPr txBox="1"/>
          <p:nvPr/>
        </p:nvSpPr>
        <p:spPr>
          <a:xfrm>
            <a:off x="3667715" y="4192339"/>
            <a:ext cx="2089948" cy="521079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67"/>
              <a:buFont typeface="Roboto"/>
              <a:buNone/>
            </a:pPr>
            <a:r>
              <a:rPr b="0" i="0" lang="en-US" sz="1867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RNN, LSTM</a:t>
            </a:r>
            <a:endParaRPr b="0" i="0" sz="1867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4" name="Google Shape;584;p35"/>
          <p:cNvSpPr txBox="1"/>
          <p:nvPr/>
        </p:nvSpPr>
        <p:spPr>
          <a:xfrm>
            <a:off x="6685975" y="4210925"/>
            <a:ext cx="2089948" cy="521079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67"/>
              <a:buFont typeface="Roboto"/>
              <a:buNone/>
            </a:pPr>
            <a:r>
              <a:rPr b="0" i="0" lang="en-US" sz="1867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RNN, LSTM</a:t>
            </a:r>
            <a:endParaRPr b="0" i="0" sz="1867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5" name="Google Shape;585;p35"/>
          <p:cNvSpPr txBox="1"/>
          <p:nvPr/>
        </p:nvSpPr>
        <p:spPr>
          <a:xfrm>
            <a:off x="700060" y="5473461"/>
            <a:ext cx="254114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DNN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Deep Neural Network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35"/>
          <p:cNvSpPr txBox="1"/>
          <p:nvPr/>
        </p:nvSpPr>
        <p:spPr>
          <a:xfrm>
            <a:off x="3542371" y="5458844"/>
            <a:ext cx="292445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RNN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Recurrent Neural Network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35"/>
          <p:cNvSpPr txBox="1"/>
          <p:nvPr/>
        </p:nvSpPr>
        <p:spPr>
          <a:xfrm>
            <a:off x="6944058" y="5433158"/>
            <a:ext cx="290547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LSTM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Long Short Term Memory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35"/>
          <p:cNvSpPr txBox="1"/>
          <p:nvPr>
            <p:ph idx="4294967295" type="title"/>
          </p:nvPr>
        </p:nvSpPr>
        <p:spPr>
          <a:xfrm>
            <a:off x="0" y="465138"/>
            <a:ext cx="10515600" cy="6794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Arial"/>
              <a:buNone/>
            </a:pPr>
            <a:r>
              <a:rPr lang="en-US" sz="3200"/>
              <a:t>Common Modeling Architectures</a:t>
            </a:r>
            <a:endParaRPr sz="3200"/>
          </a:p>
        </p:txBody>
      </p:sp>
      <p:sp>
        <p:nvSpPr>
          <p:cNvPr id="589" name="Google Shape;589;p35"/>
          <p:cNvSpPr/>
          <p:nvPr/>
        </p:nvSpPr>
        <p:spPr>
          <a:xfrm>
            <a:off x="1975168" y="2967335"/>
            <a:ext cx="8241679" cy="707886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Plurality of method in ML is very high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6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36"/>
          <p:cNvSpPr/>
          <p:nvPr/>
        </p:nvSpPr>
        <p:spPr>
          <a:xfrm>
            <a:off x="1" y="0"/>
            <a:ext cx="4167271" cy="6858000"/>
          </a:xfrm>
          <a:custGeom>
            <a:rect b="b" l="l" r="r" t="t"/>
            <a:pathLst>
              <a:path extrusionOk="0" h="6858000" w="4167271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36"/>
          <p:cNvSpPr txBox="1"/>
          <p:nvPr>
            <p:ph idx="4294967295" type="title"/>
          </p:nvPr>
        </p:nvSpPr>
        <p:spPr>
          <a:xfrm>
            <a:off x="686834" y="1153572"/>
            <a:ext cx="3200400" cy="4461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Calibri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Lesson Learned: Modeling</a:t>
            </a:r>
            <a:endParaRPr/>
          </a:p>
        </p:txBody>
      </p:sp>
      <p:sp>
        <p:nvSpPr>
          <p:cNvPr id="598" name="Google Shape;598;p36"/>
          <p:cNvSpPr/>
          <p:nvPr/>
        </p:nvSpPr>
        <p:spPr>
          <a:xfrm flipH="1" rot="10800000">
            <a:off x="7550402" y="2455479"/>
            <a:ext cx="4083433" cy="4083433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36"/>
          <p:cNvSpPr txBox="1"/>
          <p:nvPr>
            <p:ph idx="4294967295" type="body"/>
          </p:nvPr>
        </p:nvSpPr>
        <p:spPr>
          <a:xfrm>
            <a:off x="4447308" y="591345"/>
            <a:ext cx="6906491" cy="51772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ts val="2000"/>
              <a:buChar char="•"/>
            </a:pPr>
            <a:r>
              <a:rPr lang="en-US" sz="2000"/>
              <a:t>ML learns patterns in data. MDLC is different from SDLC.  However teams need to follow code review, coding standard and version control guideline once experiment mature.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E3611"/>
              </a:buClr>
              <a:buSzPts val="2000"/>
              <a:buChar char="•"/>
            </a:pPr>
            <a:r>
              <a:rPr lang="en-US" sz="2000"/>
              <a:t>Modeling team should determine how frequently model need to be trained. Impact of using stale model should be determined. In many cases using stale model has negative impact.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E3611"/>
              </a:buClr>
              <a:buSzPts val="2000"/>
              <a:buChar char="•"/>
            </a:pPr>
            <a:r>
              <a:rPr lang="en-US" sz="2000"/>
              <a:t>Modeling team should determine model accuracy and quality (metric) on various data points e.g. month, quarters, years, markets, products.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E3611"/>
              </a:buClr>
              <a:buSzPts val="2000"/>
              <a:buChar char="•"/>
            </a:pPr>
            <a:r>
              <a:rPr lang="en-US" sz="2000"/>
              <a:t>Model should be tested for fairness and bias.</a:t>
            </a:r>
            <a:endParaRPr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E3611"/>
              </a:buClr>
              <a:buSzPts val="2000"/>
              <a:buNone/>
            </a:pPr>
            <a:r>
              <a:t/>
            </a:r>
            <a:endParaRPr sz="26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E3611"/>
              </a:buClr>
              <a:buSzPts val="2000"/>
              <a:buNone/>
            </a:pPr>
            <a:r>
              <a:t/>
            </a:r>
            <a:endParaRPr sz="26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E3611"/>
              </a:buClr>
              <a:buSzPts val="2000"/>
              <a:buNone/>
            </a:pPr>
            <a:r>
              <a:t/>
            </a:r>
            <a:endParaRPr sz="2600"/>
          </a:p>
          <a:p>
            <a:pPr indent="-1587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37"/>
          <p:cNvSpPr/>
          <p:nvPr/>
        </p:nvSpPr>
        <p:spPr>
          <a:xfrm>
            <a:off x="1953768" y="0"/>
            <a:ext cx="8284464" cy="6858000"/>
          </a:xfrm>
          <a:custGeom>
            <a:rect b="b" l="l" r="r" t="t"/>
            <a:pathLst>
              <a:path extrusionOk="0" h="6858000" w="8284464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37"/>
          <p:cNvSpPr/>
          <p:nvPr/>
        </p:nvSpPr>
        <p:spPr>
          <a:xfrm>
            <a:off x="2118360" y="0"/>
            <a:ext cx="7955280" cy="6858000"/>
          </a:xfrm>
          <a:custGeom>
            <a:rect b="b" l="l" r="r" t="t"/>
            <a:pathLst>
              <a:path extrusionOk="0" h="6858000" w="795528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37"/>
          <p:cNvSpPr txBox="1"/>
          <p:nvPr>
            <p:ph idx="4294967295" type="title"/>
          </p:nvPr>
        </p:nvSpPr>
        <p:spPr>
          <a:xfrm>
            <a:off x="2555631" y="1441938"/>
            <a:ext cx="7080738" cy="3974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100"/>
              <a:buFont typeface="Calibri"/>
              <a:buNone/>
            </a:pPr>
            <a:r>
              <a:rPr lang="en-US" sz="5400">
                <a:solidFill>
                  <a:srgbClr val="0C0C0C"/>
                </a:solidFill>
              </a:rPr>
              <a:t>Lesson Learned: Operationalization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8"/>
          <p:cNvSpPr txBox="1"/>
          <p:nvPr>
            <p:ph idx="4294967295" type="title"/>
          </p:nvPr>
        </p:nvSpPr>
        <p:spPr>
          <a:xfrm>
            <a:off x="0" y="465138"/>
            <a:ext cx="10515600" cy="6794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 Light"/>
              <a:buNone/>
            </a:pPr>
            <a:r>
              <a:rPr lang="en-US" sz="3200">
                <a:solidFill>
                  <a:srgbClr val="3399FF"/>
                </a:solidFill>
                <a:latin typeface="Roboto Light"/>
                <a:ea typeface="Roboto Light"/>
                <a:cs typeface="Roboto Light"/>
                <a:sym typeface="Roboto Light"/>
              </a:rPr>
              <a:t>McKinsey Survey : Lessons Learned Operationalization</a:t>
            </a:r>
            <a:endParaRPr/>
          </a:p>
        </p:txBody>
      </p:sp>
      <p:sp>
        <p:nvSpPr>
          <p:cNvPr id="612" name="Google Shape;612;p38"/>
          <p:cNvSpPr/>
          <p:nvPr/>
        </p:nvSpPr>
        <p:spPr>
          <a:xfrm>
            <a:off x="1309968" y="1921326"/>
            <a:ext cx="3170767" cy="3860800"/>
          </a:xfrm>
          <a:custGeom>
            <a:rect b="b" l="l" r="r" t="t"/>
            <a:pathLst>
              <a:path extrusionOk="0" h="2895600" w="2378075">
                <a:moveTo>
                  <a:pt x="0" y="0"/>
                </a:moveTo>
                <a:lnTo>
                  <a:pt x="2377495" y="0"/>
                </a:lnTo>
                <a:lnTo>
                  <a:pt x="2377495" y="2895589"/>
                </a:lnTo>
                <a:lnTo>
                  <a:pt x="0" y="2895589"/>
                </a:lnTo>
                <a:lnTo>
                  <a:pt x="0" y="0"/>
                </a:lnTo>
                <a:close/>
              </a:path>
            </a:pathLst>
          </a:custGeom>
          <a:solidFill>
            <a:srgbClr val="F4B08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38"/>
          <p:cNvSpPr/>
          <p:nvPr/>
        </p:nvSpPr>
        <p:spPr>
          <a:xfrm>
            <a:off x="5484629" y="1921326"/>
            <a:ext cx="3170767" cy="3865033"/>
          </a:xfrm>
          <a:custGeom>
            <a:rect b="b" l="l" r="r" t="t"/>
            <a:pathLst>
              <a:path extrusionOk="0" h="2898775" w="2378075">
                <a:moveTo>
                  <a:pt x="0" y="0"/>
                </a:moveTo>
                <a:lnTo>
                  <a:pt x="2377495" y="0"/>
                </a:lnTo>
                <a:lnTo>
                  <a:pt x="2377495" y="2898589"/>
                </a:lnTo>
                <a:lnTo>
                  <a:pt x="0" y="2898589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38"/>
          <p:cNvSpPr txBox="1"/>
          <p:nvPr/>
        </p:nvSpPr>
        <p:spPr>
          <a:xfrm>
            <a:off x="6036233" y="2361719"/>
            <a:ext cx="2067560" cy="634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925">
            <a:spAutoFit/>
          </a:bodyPr>
          <a:lstStyle/>
          <a:p>
            <a:pPr indent="0" lvl="0" marL="0" marR="6773" rtl="0" algn="l">
              <a:lnSpc>
                <a:spcPct val="1116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Arial"/>
              <a:buNone/>
            </a:pPr>
            <a:r>
              <a:rPr b="0" i="0" lang="en-US" sz="186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But successful early  AI adopters report:</a:t>
            </a:r>
            <a:endParaRPr b="0" i="0" sz="18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38"/>
          <p:cNvSpPr txBox="1"/>
          <p:nvPr/>
        </p:nvSpPr>
        <p:spPr>
          <a:xfrm>
            <a:off x="6099048" y="3484877"/>
            <a:ext cx="2519680" cy="18382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925">
            <a:spAutoFit/>
          </a:bodyPr>
          <a:lstStyle/>
          <a:p>
            <a:pPr indent="0" lvl="0" marL="0" marR="0" rtl="0" algn="l">
              <a:lnSpc>
                <a:spcPct val="11923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67"/>
              <a:buFont typeface="Arial"/>
              <a:buNone/>
            </a:pPr>
            <a:r>
              <a:rPr b="0" i="0" lang="en-US" sz="266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Profit margins</a:t>
            </a:r>
            <a:endParaRPr b="0" i="0" sz="26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9474"/>
              </a:lnSpc>
              <a:spcBef>
                <a:spcPts val="0"/>
              </a:spcBef>
              <a:spcAft>
                <a:spcPts val="0"/>
              </a:spcAft>
              <a:buClr>
                <a:srgbClr val="024D7E"/>
              </a:buClr>
              <a:buSzPts val="3733"/>
              <a:buFont typeface="Arial"/>
              <a:buNone/>
            </a:pPr>
            <a:r>
              <a:rPr b="1" i="0" lang="en-US" sz="3733" u="none" cap="none" strike="noStrike">
                <a:solidFill>
                  <a:srgbClr val="024D7E"/>
                </a:solidFill>
                <a:latin typeface="Arial"/>
                <a:ea typeface="Arial"/>
                <a:cs typeface="Arial"/>
                <a:sym typeface="Arial"/>
              </a:rPr>
              <a:t>3–15%</a:t>
            </a:r>
            <a:endParaRPr b="0" i="0" sz="3733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773" rtl="0" algn="l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Clr>
                <a:srgbClr val="FFFFFF"/>
              </a:buClr>
              <a:buSzPts val="2667"/>
              <a:buFont typeface="Arial"/>
              <a:buNone/>
            </a:pPr>
            <a:r>
              <a:rPr b="0" i="0" lang="en-US" sz="266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higher than  industry average</a:t>
            </a:r>
            <a:endParaRPr b="0" i="0" sz="26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38"/>
          <p:cNvSpPr txBox="1"/>
          <p:nvPr/>
        </p:nvSpPr>
        <p:spPr>
          <a:xfrm>
            <a:off x="1604184" y="3484877"/>
            <a:ext cx="2582333" cy="2003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1625">
            <a:spAutoFit/>
          </a:bodyPr>
          <a:lstStyle/>
          <a:p>
            <a:pPr indent="0" lvl="0" marL="0" marR="6773" rtl="0" algn="l">
              <a:lnSpc>
                <a:spcPct val="110100"/>
              </a:lnSpc>
              <a:spcBef>
                <a:spcPts val="0"/>
              </a:spcBef>
              <a:spcAft>
                <a:spcPts val="0"/>
              </a:spcAft>
              <a:buClr>
                <a:srgbClr val="1D9EDA"/>
              </a:buClr>
              <a:buSzPts val="3733"/>
              <a:buFont typeface="Arial"/>
              <a:buNone/>
            </a:pPr>
            <a:r>
              <a:rPr b="1" i="0" lang="en-US" sz="3733" u="none" cap="none" strike="noStrike">
                <a:solidFill>
                  <a:srgbClr val="1D9EDA"/>
                </a:solidFill>
                <a:latin typeface="Arial"/>
                <a:ea typeface="Arial"/>
                <a:cs typeface="Arial"/>
                <a:sym typeface="Arial"/>
              </a:rPr>
              <a:t>88% </a:t>
            </a:r>
            <a:r>
              <a:rPr b="0" i="0" lang="en-US" sz="266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did not  progress beyond  the experimental  stage</a:t>
            </a:r>
            <a:endParaRPr b="0" i="0" sz="26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38"/>
          <p:cNvSpPr txBox="1"/>
          <p:nvPr/>
        </p:nvSpPr>
        <p:spPr>
          <a:xfrm>
            <a:off x="1654561" y="2415079"/>
            <a:ext cx="2481580" cy="634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925">
            <a:spAutoFit/>
          </a:bodyPr>
          <a:lstStyle/>
          <a:p>
            <a:pPr indent="0" lvl="0" marL="0" marR="6773" rtl="0" algn="l">
              <a:lnSpc>
                <a:spcPct val="1116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Arial"/>
              <a:buNone/>
            </a:pPr>
            <a:r>
              <a:rPr b="0" i="0" lang="en-US" sz="186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Out of 160 reviewed AI  use cases:</a:t>
            </a:r>
            <a:endParaRPr b="0" i="0" sz="18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38"/>
          <p:cNvSpPr txBox="1"/>
          <p:nvPr/>
        </p:nvSpPr>
        <p:spPr>
          <a:xfrm>
            <a:off x="2360853" y="5908954"/>
            <a:ext cx="5742940" cy="181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925">
            <a:spAutoFit/>
          </a:bodyPr>
          <a:lstStyle/>
          <a:p>
            <a:pPr indent="0" lvl="0" marL="1693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A5AA"/>
              </a:buClr>
              <a:buSzPts val="1067"/>
              <a:buFont typeface="Arial"/>
              <a:buNone/>
            </a:pPr>
            <a:r>
              <a:rPr b="0" i="0" lang="en-US" sz="1067" u="none" cap="none" strike="noStrike">
                <a:solidFill>
                  <a:srgbClr val="A1A5AA"/>
                </a:solidFill>
                <a:latin typeface="Arial"/>
                <a:ea typeface="Arial"/>
                <a:cs typeface="Arial"/>
                <a:sym typeface="Arial"/>
              </a:rPr>
              <a:t>Source: “Artificial Intelligence: The Next Digital Frontier?”, McKinsey Global Institute, June 2017</a:t>
            </a:r>
            <a:endParaRPr b="0" i="0" sz="10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9"/>
          <p:cNvSpPr/>
          <p:nvPr/>
        </p:nvSpPr>
        <p:spPr>
          <a:xfrm>
            <a:off x="3048" y="4293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39"/>
          <p:cNvSpPr/>
          <p:nvPr/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39"/>
          <p:cNvSpPr txBox="1"/>
          <p:nvPr>
            <p:ph idx="4294967295" type="title"/>
          </p:nvPr>
        </p:nvSpPr>
        <p:spPr>
          <a:xfrm>
            <a:off x="686834" y="591344"/>
            <a:ext cx="3200400" cy="55856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Calibri"/>
              <a:buNone/>
            </a:pPr>
            <a:r>
              <a:rPr lang="en-US" sz="3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Business challenges in operationalization</a:t>
            </a:r>
            <a:endParaRPr/>
          </a:p>
        </p:txBody>
      </p:sp>
      <p:sp>
        <p:nvSpPr>
          <p:cNvPr id="626" name="Google Shape;626;p39"/>
          <p:cNvSpPr/>
          <p:nvPr/>
        </p:nvSpPr>
        <p:spPr>
          <a:xfrm flipH="1" rot="10800000">
            <a:off x="7550402" y="2455479"/>
            <a:ext cx="4083433" cy="4083433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39"/>
          <p:cNvSpPr txBox="1"/>
          <p:nvPr>
            <p:ph idx="4294967295" type="body"/>
          </p:nvPr>
        </p:nvSpPr>
        <p:spPr>
          <a:xfrm>
            <a:off x="4447308" y="591344"/>
            <a:ext cx="6906491" cy="55856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b="1" lang="en-US"/>
              <a:t>ML in production</a:t>
            </a:r>
            <a:endParaRPr/>
          </a:p>
          <a:p>
            <a:pPr indent="-228600" lvl="1" marL="121917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1000"/>
              <a:buChar char="•"/>
            </a:pPr>
            <a:r>
              <a:rPr lang="en-US"/>
              <a:t>Act on production data. Transaction + Decision happen in a closed loop.</a:t>
            </a:r>
            <a:endParaRPr/>
          </a:p>
          <a:p>
            <a:pPr indent="-228600" lvl="1" marL="121917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1000"/>
              <a:buChar char="•"/>
            </a:pPr>
            <a:r>
              <a:rPr lang="en-US"/>
              <a:t>Impact business outcome instantly.  It is more powerful than BI.  In BI humans consume outcome and determine how to use it.</a:t>
            </a:r>
            <a:endParaRPr/>
          </a:p>
          <a:p>
            <a:pPr indent="-228600" lvl="1" marL="121917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1000"/>
              <a:buChar char="•"/>
            </a:pPr>
            <a:r>
              <a:rPr lang="en-US"/>
              <a:t>Example – </a:t>
            </a:r>
            <a:endParaRPr/>
          </a:p>
          <a:p>
            <a:pPr indent="-228600" lvl="2" marL="1493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1000"/>
              <a:buChar char="•"/>
            </a:pPr>
            <a:r>
              <a:rPr lang="en-US"/>
              <a:t>recommend product to user has direct impact on sales.</a:t>
            </a:r>
            <a:endParaRPr/>
          </a:p>
          <a:p>
            <a:pPr indent="-228600" lvl="2" marL="1493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1000"/>
              <a:buChar char="•"/>
            </a:pPr>
            <a:r>
              <a:rPr lang="en-US"/>
              <a:t>Transaction is fraud or not has direct impact on security, usability</a:t>
            </a:r>
            <a:endParaRPr/>
          </a:p>
          <a:p>
            <a:pPr indent="-165100" lvl="1" marL="829713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999999"/>
              </a:buClr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"/>
          <p:cNvSpPr/>
          <p:nvPr/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4"/>
          <p:cNvSpPr txBox="1"/>
          <p:nvPr>
            <p:ph idx="4294967295" type="title"/>
          </p:nvPr>
        </p:nvSpPr>
        <p:spPr>
          <a:xfrm>
            <a:off x="838200" y="171162"/>
            <a:ext cx="2840182" cy="23711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Calibri"/>
              <a:buNone/>
            </a:pPr>
            <a: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Lesson Learned: </a:t>
            </a:r>
            <a:r>
              <a:rPr lang="en-US" sz="3000">
                <a:solidFill>
                  <a:srgbClr val="FFFFFF"/>
                </a:solidFill>
              </a:rPr>
              <a:t>Product development changed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4"/>
          <p:cNvSpPr txBox="1"/>
          <p:nvPr>
            <p:ph idx="4294967295" type="body"/>
          </p:nvPr>
        </p:nvSpPr>
        <p:spPr>
          <a:xfrm>
            <a:off x="4206875" y="639763"/>
            <a:ext cx="7346950" cy="233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ts val="2400"/>
              <a:buFont typeface="Noto Sans Symbols"/>
              <a:buNone/>
            </a:pPr>
            <a:r>
              <a:rPr lang="en-US">
                <a:solidFill>
                  <a:srgbClr val="000000"/>
                </a:solidFill>
              </a:rPr>
              <a:t>Business model of software product does not work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E3611"/>
              </a:buClr>
              <a:buSzPts val="2200"/>
              <a:buChar char="•"/>
            </a:pPr>
            <a:r>
              <a:rPr lang="en-US" sz="2800">
                <a:solidFill>
                  <a:srgbClr val="000000"/>
                </a:solidFill>
              </a:rPr>
              <a:t>Write code once and sell thousand time does not work.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E3611"/>
              </a:buClr>
              <a:buSzPts val="2200"/>
              <a:buChar char="•"/>
            </a:pPr>
            <a:r>
              <a:rPr lang="en-US" sz="2800">
                <a:solidFill>
                  <a:srgbClr val="000000"/>
                </a:solidFill>
              </a:rPr>
              <a:t>Heart of ML Model is customer data</a:t>
            </a:r>
            <a:endParaRPr sz="2800"/>
          </a:p>
          <a:p>
            <a:pPr indent="-1587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8" name="Google Shape;148;p4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1057275" y="3613666"/>
            <a:ext cx="10271125" cy="9869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ts val="2400"/>
              <a:buFont typeface="Noto Sans Symbols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Fitting code to data,  human in loop for feedback require constant support.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960437" y="4949785"/>
            <a:ext cx="10271125" cy="9869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ts val="2400"/>
              <a:buFont typeface="Noto Sans Symbols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Plurality of method require for modeling is very high.  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0"/>
          <p:cNvSpPr/>
          <p:nvPr/>
        </p:nvSpPr>
        <p:spPr>
          <a:xfrm>
            <a:off x="1057013" y="2055303"/>
            <a:ext cx="1090569" cy="528506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Configuration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40"/>
          <p:cNvSpPr/>
          <p:nvPr/>
        </p:nvSpPr>
        <p:spPr>
          <a:xfrm>
            <a:off x="2224481" y="1904301"/>
            <a:ext cx="1198227" cy="813732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40"/>
          <p:cNvSpPr/>
          <p:nvPr/>
        </p:nvSpPr>
        <p:spPr>
          <a:xfrm>
            <a:off x="3523374" y="2193720"/>
            <a:ext cx="1407953" cy="528507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Verification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40"/>
          <p:cNvSpPr/>
          <p:nvPr/>
        </p:nvSpPr>
        <p:spPr>
          <a:xfrm>
            <a:off x="4598563" y="2899096"/>
            <a:ext cx="1407953" cy="813732"/>
          </a:xfrm>
          <a:prstGeom prst="rect">
            <a:avLst/>
          </a:prstGeom>
          <a:solidFill>
            <a:srgbClr val="FF00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ML Code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40"/>
          <p:cNvSpPr/>
          <p:nvPr/>
        </p:nvSpPr>
        <p:spPr>
          <a:xfrm>
            <a:off x="3122797" y="2845964"/>
            <a:ext cx="1407953" cy="1202424"/>
          </a:xfrm>
          <a:prstGeom prst="rect">
            <a:avLst/>
          </a:prstGeom>
          <a:solidFill>
            <a:srgbClr val="A5A5A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Feature extraction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40"/>
          <p:cNvSpPr/>
          <p:nvPr/>
        </p:nvSpPr>
        <p:spPr>
          <a:xfrm>
            <a:off x="4816677" y="3796021"/>
            <a:ext cx="2379679" cy="528507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Analysis Tools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40"/>
          <p:cNvSpPr/>
          <p:nvPr/>
        </p:nvSpPr>
        <p:spPr>
          <a:xfrm>
            <a:off x="4984459" y="1791049"/>
            <a:ext cx="2379679" cy="1024854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Process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40"/>
          <p:cNvSpPr/>
          <p:nvPr/>
        </p:nvSpPr>
        <p:spPr>
          <a:xfrm>
            <a:off x="7442436" y="1791049"/>
            <a:ext cx="2379679" cy="2520892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Serving</a:t>
            </a: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40"/>
          <p:cNvSpPr/>
          <p:nvPr/>
        </p:nvSpPr>
        <p:spPr>
          <a:xfrm>
            <a:off x="7442435" y="4416803"/>
            <a:ext cx="2379679" cy="1024854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Monitoring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40"/>
          <p:cNvSpPr/>
          <p:nvPr/>
        </p:nvSpPr>
        <p:spPr>
          <a:xfrm>
            <a:off x="1964416" y="2864141"/>
            <a:ext cx="1090569" cy="1202424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exploration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40"/>
          <p:cNvSpPr/>
          <p:nvPr/>
        </p:nvSpPr>
        <p:spPr>
          <a:xfrm>
            <a:off x="6074329" y="2869735"/>
            <a:ext cx="1289809" cy="813732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Governance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40"/>
          <p:cNvSpPr txBox="1"/>
          <p:nvPr/>
        </p:nvSpPr>
        <p:spPr>
          <a:xfrm>
            <a:off x="809297" y="394283"/>
            <a:ext cx="966951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Technical Challenges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40"/>
          <p:cNvSpPr txBox="1"/>
          <p:nvPr/>
        </p:nvSpPr>
        <p:spPr>
          <a:xfrm>
            <a:off x="693682" y="5617271"/>
            <a:ext cx="914154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small fraction of AI application system is composed of ML code.  Surrounding infra is complex.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Different process is needed to manage -  ML Code, Data, Trained model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40"/>
          <p:cNvSpPr txBox="1"/>
          <p:nvPr/>
        </p:nvSpPr>
        <p:spPr>
          <a:xfrm>
            <a:off x="2943845" y="6423206"/>
            <a:ext cx="42525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Source :  Hidden Technical Debt in ML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1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41"/>
          <p:cNvSpPr/>
          <p:nvPr/>
        </p:nvSpPr>
        <p:spPr>
          <a:xfrm>
            <a:off x="1" y="0"/>
            <a:ext cx="4167271" cy="6858000"/>
          </a:xfrm>
          <a:custGeom>
            <a:rect b="b" l="l" r="r" t="t"/>
            <a:pathLst>
              <a:path extrusionOk="0" h="6858000" w="4167271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41"/>
          <p:cNvSpPr txBox="1"/>
          <p:nvPr>
            <p:ph idx="4294967295" type="title"/>
          </p:nvPr>
        </p:nvSpPr>
        <p:spPr>
          <a:xfrm>
            <a:off x="686834" y="1153572"/>
            <a:ext cx="3200400" cy="4461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Calibri"/>
              <a:buNone/>
            </a:pPr>
            <a:r>
              <a:rPr lang="en-US" sz="3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Technical challenges in operationalization</a:t>
            </a:r>
            <a:endParaRPr/>
          </a:p>
        </p:txBody>
      </p:sp>
      <p:sp>
        <p:nvSpPr>
          <p:cNvPr id="654" name="Google Shape;654;p41"/>
          <p:cNvSpPr/>
          <p:nvPr/>
        </p:nvSpPr>
        <p:spPr>
          <a:xfrm flipH="1" rot="10800000">
            <a:off x="7550402" y="2455479"/>
            <a:ext cx="4083433" cy="4083433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41"/>
          <p:cNvSpPr txBox="1"/>
          <p:nvPr>
            <p:ph idx="4294967295" type="body"/>
          </p:nvPr>
        </p:nvSpPr>
        <p:spPr>
          <a:xfrm>
            <a:off x="4447308" y="591344"/>
            <a:ext cx="6906491" cy="55856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2000"/>
              <a:t>Pipeline for feature engineering does not match at time of training and inference</a:t>
            </a:r>
            <a:endParaRPr sz="2000"/>
          </a:p>
          <a:p>
            <a:pPr indent="-228600" lvl="0" marL="60958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2000"/>
              <a:t>Multiple loosely coupled pipelines exist to get data from different sources.  Many run in parallel</a:t>
            </a:r>
            <a:endParaRPr sz="2000"/>
          </a:p>
          <a:p>
            <a:pPr indent="-228600" lvl="0" marL="60958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2000"/>
              <a:t>Pipelines have dependencies.  Many dependencies include human intervention.</a:t>
            </a:r>
            <a:endParaRPr sz="2000"/>
          </a:p>
          <a:p>
            <a:pPr indent="-228600" lvl="0" marL="60958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2000"/>
              <a:t>Jungle of SQL joins</a:t>
            </a:r>
            <a:endParaRPr sz="2000"/>
          </a:p>
          <a:p>
            <a:pPr indent="-228600" lvl="0" marL="60958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b="1" lang="en-US" sz="2000"/>
              <a:t>Frameworks</a:t>
            </a:r>
            <a:r>
              <a:rPr lang="en-US" sz="2000"/>
              <a:t>: Different framework and languages used e.g. Spark, Sci-kit learn, TensorFlow built using Python, R, Java.</a:t>
            </a:r>
            <a:endParaRPr sz="2000"/>
          </a:p>
          <a:p>
            <a:pPr indent="-228600" lvl="0" marL="60958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b="1" lang="en-US" sz="2000"/>
              <a:t>Process </a:t>
            </a:r>
            <a:r>
              <a:rPr lang="en-US" sz="2000"/>
              <a:t>: Multiple types of object involved – Code, Algorithm, Data, Trained Model, Metric.  Each object type needs different process.  Code can be handled thru SDLC and source control process.</a:t>
            </a:r>
            <a:endParaRPr sz="2000"/>
          </a:p>
          <a:p>
            <a:pPr indent="-228600" lvl="0" marL="60958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b="1" lang="en-US" sz="2000"/>
              <a:t>Multiple instances</a:t>
            </a:r>
            <a:r>
              <a:rPr lang="en-US" sz="2000"/>
              <a:t>: A/B test and ensemble model multiply the complexity</a:t>
            </a:r>
            <a:endParaRPr sz="2000"/>
          </a:p>
          <a:p>
            <a:pPr indent="-228600" lvl="0" marL="60958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b="1" lang="en-US" sz="2000"/>
              <a:t>Culture: </a:t>
            </a:r>
            <a:r>
              <a:rPr lang="en-US" sz="2000"/>
              <a:t>Data science (research) and production ops have different culture and expertise.</a:t>
            </a:r>
            <a:endParaRPr sz="2000"/>
          </a:p>
          <a:p>
            <a:pPr indent="-152400" lvl="0" marL="60958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sz="2000"/>
          </a:p>
          <a:p>
            <a:pPr indent="-152400" lvl="0" marL="609585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b="1" sz="2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42"/>
          <p:cNvSpPr txBox="1"/>
          <p:nvPr>
            <p:ph idx="4294967295" type="title"/>
          </p:nvPr>
        </p:nvSpPr>
        <p:spPr>
          <a:xfrm>
            <a:off x="643467" y="321734"/>
            <a:ext cx="10905066" cy="1135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Calibri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Lesson Learned: operationalization</a:t>
            </a:r>
            <a:endParaRPr/>
          </a:p>
        </p:txBody>
      </p:sp>
      <p:sp>
        <p:nvSpPr>
          <p:cNvPr id="662" name="Google Shape;662;p42"/>
          <p:cNvSpPr/>
          <p:nvPr/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2901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42"/>
          <p:cNvSpPr/>
          <p:nvPr/>
        </p:nvSpPr>
        <p:spPr>
          <a:xfrm rot="-5400000">
            <a:off x="10289068" y="1343027"/>
            <a:ext cx="2532832" cy="1273032"/>
          </a:xfrm>
          <a:prstGeom prst="triangle">
            <a:avLst>
              <a:gd fmla="val 50000" name="adj"/>
            </a:avLst>
          </a:prstGeom>
          <a:solidFill>
            <a:schemeClr val="accent4">
              <a:alpha val="2901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42"/>
          <p:cNvSpPr/>
          <p:nvPr/>
        </p:nvSpPr>
        <p:spPr>
          <a:xfrm rot="5400000">
            <a:off x="-501760" y="5103257"/>
            <a:ext cx="2017580" cy="1014060"/>
          </a:xfrm>
          <a:prstGeom prst="triangle">
            <a:avLst>
              <a:gd fmla="val 50000" name="adj"/>
            </a:avLst>
          </a:prstGeom>
          <a:solidFill>
            <a:schemeClr val="accent1">
              <a:alpha val="2901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42"/>
          <p:cNvSpPr/>
          <p:nvPr/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2901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6" name="Google Shape;666;p42"/>
          <p:cNvGrpSpPr/>
          <p:nvPr/>
        </p:nvGrpSpPr>
        <p:grpSpPr>
          <a:xfrm>
            <a:off x="966000" y="3061458"/>
            <a:ext cx="10260000" cy="1879671"/>
            <a:chOff x="127800" y="1235833"/>
            <a:chExt cx="10260000" cy="1879671"/>
          </a:xfrm>
        </p:grpSpPr>
        <p:sp>
          <p:nvSpPr>
            <p:cNvPr id="667" name="Google Shape;667;p42"/>
            <p:cNvSpPr/>
            <p:nvPr/>
          </p:nvSpPr>
          <p:spPr>
            <a:xfrm>
              <a:off x="622800" y="1235833"/>
              <a:ext cx="810000" cy="810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42"/>
            <p:cNvSpPr/>
            <p:nvPr/>
          </p:nvSpPr>
          <p:spPr>
            <a:xfrm>
              <a:off x="127800" y="2328004"/>
              <a:ext cx="1800000" cy="78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42"/>
            <p:cNvSpPr txBox="1"/>
            <p:nvPr/>
          </p:nvSpPr>
          <p:spPr>
            <a:xfrm>
              <a:off x="127800" y="2328004"/>
              <a:ext cx="1800000" cy="78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Pipeline Integration testing</a:t>
              </a:r>
              <a:r>
                <a:rPr b="0" i="0" lang="en-US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 Apply standard integration testing on end to end pipeline.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42"/>
            <p:cNvSpPr/>
            <p:nvPr/>
          </p:nvSpPr>
          <p:spPr>
            <a:xfrm>
              <a:off x="2737800" y="1235833"/>
              <a:ext cx="810000" cy="8100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42"/>
            <p:cNvSpPr/>
            <p:nvPr/>
          </p:nvSpPr>
          <p:spPr>
            <a:xfrm>
              <a:off x="2242800" y="2328004"/>
              <a:ext cx="1800000" cy="78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42"/>
            <p:cNvSpPr txBox="1"/>
            <p:nvPr/>
          </p:nvSpPr>
          <p:spPr>
            <a:xfrm>
              <a:off x="2242800" y="2328004"/>
              <a:ext cx="1800000" cy="78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Reproducible ML training </a:t>
              </a:r>
              <a:r>
                <a:rPr b="0" i="0" lang="en-US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 For debugging and auditability ML training should be reproducible.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42"/>
            <p:cNvSpPr/>
            <p:nvPr/>
          </p:nvSpPr>
          <p:spPr>
            <a:xfrm>
              <a:off x="4852800" y="1235833"/>
              <a:ext cx="810000" cy="8100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42"/>
            <p:cNvSpPr/>
            <p:nvPr/>
          </p:nvSpPr>
          <p:spPr>
            <a:xfrm>
              <a:off x="4357800" y="2328004"/>
              <a:ext cx="1800000" cy="78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42"/>
            <p:cNvSpPr txBox="1"/>
            <p:nvPr/>
          </p:nvSpPr>
          <p:spPr>
            <a:xfrm>
              <a:off x="4357800" y="2328004"/>
              <a:ext cx="1800000" cy="78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Model validation</a:t>
              </a:r>
              <a:r>
                <a:rPr b="0" i="0" lang="en-US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 Validate model quality after each retraining offline before using in production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42"/>
            <p:cNvSpPr/>
            <p:nvPr/>
          </p:nvSpPr>
          <p:spPr>
            <a:xfrm>
              <a:off x="6967800" y="1235833"/>
              <a:ext cx="810000" cy="8100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42"/>
            <p:cNvSpPr/>
            <p:nvPr/>
          </p:nvSpPr>
          <p:spPr>
            <a:xfrm>
              <a:off x="6472800" y="2328004"/>
              <a:ext cx="1800000" cy="78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42"/>
            <p:cNvSpPr txBox="1"/>
            <p:nvPr/>
          </p:nvSpPr>
          <p:spPr>
            <a:xfrm>
              <a:off x="6472800" y="2328004"/>
              <a:ext cx="1800000" cy="78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Model Rollback: </a:t>
              </a:r>
              <a:r>
                <a:rPr b="0" i="0" lang="en-US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Design and implement model rollback procedures.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42"/>
            <p:cNvSpPr/>
            <p:nvPr/>
          </p:nvSpPr>
          <p:spPr>
            <a:xfrm>
              <a:off x="9082800" y="1235833"/>
              <a:ext cx="810000" cy="8100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42"/>
            <p:cNvSpPr/>
            <p:nvPr/>
          </p:nvSpPr>
          <p:spPr>
            <a:xfrm>
              <a:off x="8587800" y="2328004"/>
              <a:ext cx="1800000" cy="78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42"/>
            <p:cNvSpPr txBox="1"/>
            <p:nvPr/>
          </p:nvSpPr>
          <p:spPr>
            <a:xfrm>
              <a:off x="8587800" y="2328004"/>
              <a:ext cx="1800000" cy="78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Debugging and Diagnosis: </a:t>
              </a:r>
              <a:r>
                <a:rPr b="0" i="0" lang="en-US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Design and implement tools and process to debug, explain and diagnosis individual inference.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43"/>
          <p:cNvSpPr txBox="1"/>
          <p:nvPr>
            <p:ph idx="4294967295" type="title"/>
          </p:nvPr>
        </p:nvSpPr>
        <p:spPr>
          <a:xfrm>
            <a:off x="643467" y="321734"/>
            <a:ext cx="10905066" cy="1135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Calibri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Lesson Learned: operationalization monitoring</a:t>
            </a:r>
            <a:endParaRPr/>
          </a:p>
        </p:txBody>
      </p:sp>
      <p:sp>
        <p:nvSpPr>
          <p:cNvPr id="688" name="Google Shape;688;p43"/>
          <p:cNvSpPr/>
          <p:nvPr/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2901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43"/>
          <p:cNvSpPr/>
          <p:nvPr/>
        </p:nvSpPr>
        <p:spPr>
          <a:xfrm rot="-5400000">
            <a:off x="10289068" y="1343027"/>
            <a:ext cx="2532832" cy="1273032"/>
          </a:xfrm>
          <a:prstGeom prst="triangle">
            <a:avLst>
              <a:gd fmla="val 50000" name="adj"/>
            </a:avLst>
          </a:prstGeom>
          <a:solidFill>
            <a:schemeClr val="accent4">
              <a:alpha val="2901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43"/>
          <p:cNvSpPr/>
          <p:nvPr/>
        </p:nvSpPr>
        <p:spPr>
          <a:xfrm rot="5400000">
            <a:off x="-501760" y="5103257"/>
            <a:ext cx="2017580" cy="1014060"/>
          </a:xfrm>
          <a:prstGeom prst="triangle">
            <a:avLst>
              <a:gd fmla="val 50000" name="adj"/>
            </a:avLst>
          </a:prstGeom>
          <a:solidFill>
            <a:schemeClr val="accent1">
              <a:alpha val="2901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43"/>
          <p:cNvSpPr/>
          <p:nvPr/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2901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2" name="Google Shape;692;p43"/>
          <p:cNvGrpSpPr/>
          <p:nvPr/>
        </p:nvGrpSpPr>
        <p:grpSpPr>
          <a:xfrm>
            <a:off x="838200" y="2906192"/>
            <a:ext cx="10515599" cy="2190202"/>
            <a:chOff x="0" y="1080567"/>
            <a:chExt cx="10515599" cy="2190202"/>
          </a:xfrm>
        </p:grpSpPr>
        <p:sp>
          <p:nvSpPr>
            <p:cNvPr id="693" name="Google Shape;693;p43"/>
            <p:cNvSpPr/>
            <p:nvPr/>
          </p:nvSpPr>
          <p:spPr>
            <a:xfrm>
              <a:off x="0" y="1080567"/>
              <a:ext cx="2957512" cy="1878020"/>
            </a:xfrm>
            <a:prstGeom prst="roundRect">
              <a:avLst>
                <a:gd fmla="val 1000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43"/>
            <p:cNvSpPr/>
            <p:nvPr/>
          </p:nvSpPr>
          <p:spPr>
            <a:xfrm>
              <a:off x="328612" y="1392749"/>
              <a:ext cx="2957512" cy="187802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019"/>
              </a:schemeClr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43"/>
            <p:cNvSpPr txBox="1"/>
            <p:nvPr/>
          </p:nvSpPr>
          <p:spPr>
            <a:xfrm>
              <a:off x="383617" y="1447754"/>
              <a:ext cx="2847502" cy="17680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None/>
              </a:pPr>
              <a:r>
                <a:rPr b="1" i="0" lang="en-US" sz="2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Skewness</a:t>
              </a:r>
              <a:r>
                <a:rPr b="0" i="0" lang="en-US" sz="2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 Design and implement methods to check skewness of data training vs inference.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43"/>
            <p:cNvSpPr/>
            <p:nvPr/>
          </p:nvSpPr>
          <p:spPr>
            <a:xfrm>
              <a:off x="3614737" y="1080567"/>
              <a:ext cx="2957512" cy="1878020"/>
            </a:xfrm>
            <a:prstGeom prst="roundRect">
              <a:avLst>
                <a:gd fmla="val 1000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43"/>
            <p:cNvSpPr/>
            <p:nvPr/>
          </p:nvSpPr>
          <p:spPr>
            <a:xfrm>
              <a:off x="3943350" y="1392749"/>
              <a:ext cx="2957512" cy="187802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019"/>
              </a:schemeClr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43"/>
            <p:cNvSpPr txBox="1"/>
            <p:nvPr/>
          </p:nvSpPr>
          <p:spPr>
            <a:xfrm>
              <a:off x="3998355" y="1447754"/>
              <a:ext cx="2847502" cy="17680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None/>
              </a:pPr>
              <a:r>
                <a:rPr b="1" i="0" lang="en-US" sz="2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Staleness </a:t>
              </a:r>
              <a:r>
                <a:rPr b="0" i="0" lang="en-US" sz="2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 Monitor for model staleness. Alert if model quality is deteriorated.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43"/>
            <p:cNvSpPr/>
            <p:nvPr/>
          </p:nvSpPr>
          <p:spPr>
            <a:xfrm>
              <a:off x="7229475" y="1080567"/>
              <a:ext cx="2957512" cy="1878020"/>
            </a:xfrm>
            <a:prstGeom prst="roundRect">
              <a:avLst>
                <a:gd fmla="val 1000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43"/>
            <p:cNvSpPr/>
            <p:nvPr/>
          </p:nvSpPr>
          <p:spPr>
            <a:xfrm>
              <a:off x="7558087" y="1392749"/>
              <a:ext cx="2957512" cy="187802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019"/>
              </a:schemeClr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43"/>
            <p:cNvSpPr txBox="1"/>
            <p:nvPr/>
          </p:nvSpPr>
          <p:spPr>
            <a:xfrm>
              <a:off x="7613092" y="1447754"/>
              <a:ext cx="2847502" cy="17680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None/>
              </a:pPr>
              <a:r>
                <a:rPr b="1" i="0" lang="en-US" sz="2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Model validation</a:t>
              </a:r>
              <a:r>
                <a:rPr b="0" i="0" lang="en-US" sz="2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 Validate model quality after each retraining offline before using in production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44"/>
          <p:cNvSpPr/>
          <p:nvPr/>
        </p:nvSpPr>
        <p:spPr>
          <a:xfrm>
            <a:off x="1953768" y="0"/>
            <a:ext cx="8284464" cy="6858000"/>
          </a:xfrm>
          <a:custGeom>
            <a:rect b="b" l="l" r="r" t="t"/>
            <a:pathLst>
              <a:path extrusionOk="0" h="6858000" w="8284464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44"/>
          <p:cNvSpPr/>
          <p:nvPr/>
        </p:nvSpPr>
        <p:spPr>
          <a:xfrm>
            <a:off x="2118360" y="0"/>
            <a:ext cx="7955280" cy="6858000"/>
          </a:xfrm>
          <a:custGeom>
            <a:rect b="b" l="l" r="r" t="t"/>
            <a:pathLst>
              <a:path extrusionOk="0" h="6858000" w="795528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44"/>
          <p:cNvSpPr txBox="1"/>
          <p:nvPr>
            <p:ph idx="4294967295" type="title"/>
          </p:nvPr>
        </p:nvSpPr>
        <p:spPr>
          <a:xfrm>
            <a:off x="2555631" y="1441938"/>
            <a:ext cx="7080738" cy="3974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100"/>
              <a:buFont typeface="Calibri"/>
              <a:buNone/>
            </a:pPr>
            <a:r>
              <a:rPr lang="en-US" sz="5400">
                <a:solidFill>
                  <a:srgbClr val="0C0C0C"/>
                </a:solidFill>
              </a:rPr>
              <a:t>Lesson Learned: Explain ability in production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45"/>
          <p:cNvSpPr/>
          <p:nvPr/>
        </p:nvSpPr>
        <p:spPr>
          <a:xfrm rot="-5400000">
            <a:off x="800100" y="1491343"/>
            <a:ext cx="3333749" cy="3499103"/>
          </a:xfrm>
          <a:prstGeom prst="downArrow">
            <a:avLst>
              <a:gd fmla="val 100000" name="adj1"/>
              <a:gd fmla="val 15788" name="adj2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45"/>
          <p:cNvSpPr txBox="1"/>
          <p:nvPr>
            <p:ph idx="4294967295" type="title"/>
          </p:nvPr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20"/>
              <a:buFont typeface="Calibri"/>
              <a:buNone/>
            </a:pPr>
            <a:r>
              <a:rPr lang="en-US" sz="3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Model – Trust, Interpretability and Explain ability</a:t>
            </a:r>
            <a:endParaRPr/>
          </a:p>
        </p:txBody>
      </p:sp>
      <p:pic>
        <p:nvPicPr>
          <p:cNvPr descr="A kitchen with a stove top oven sitting inside of a room&#10;&#10;Description automatically generated" id="715" name="Google Shape;715;p45"/>
          <p:cNvPicPr preferRelativeResize="0"/>
          <p:nvPr/>
        </p:nvPicPr>
        <p:blipFill rotWithShape="1">
          <a:blip r:embed="rId3">
            <a:alphaModFix/>
          </a:blip>
          <a:srcRect b="24242" l="11319" r="14404" t="30529"/>
          <a:stretch/>
        </p:blipFill>
        <p:spPr>
          <a:xfrm>
            <a:off x="5115447" y="643466"/>
            <a:ext cx="6104437" cy="5568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46"/>
          <p:cNvSpPr txBox="1"/>
          <p:nvPr>
            <p:ph idx="4294967295" type="title"/>
          </p:nvPr>
        </p:nvSpPr>
        <p:spPr>
          <a:xfrm>
            <a:off x="0" y="465138"/>
            <a:ext cx="10515600" cy="6794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52271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Explainability</a:t>
            </a:r>
            <a:endParaRPr/>
          </a:p>
        </p:txBody>
      </p:sp>
      <p:grpSp>
        <p:nvGrpSpPr>
          <p:cNvPr id="721" name="Google Shape;721;p46"/>
          <p:cNvGrpSpPr/>
          <p:nvPr/>
        </p:nvGrpSpPr>
        <p:grpSpPr>
          <a:xfrm>
            <a:off x="1658938" y="1756157"/>
            <a:ext cx="10533061" cy="3129785"/>
            <a:chOff x="0" y="382"/>
            <a:chExt cx="10533061" cy="3129785"/>
          </a:xfrm>
        </p:grpSpPr>
        <p:cxnSp>
          <p:nvCxnSpPr>
            <p:cNvPr id="722" name="Google Shape;722;p46"/>
            <p:cNvCxnSpPr/>
            <p:nvPr/>
          </p:nvCxnSpPr>
          <p:spPr>
            <a:xfrm>
              <a:off x="0" y="382"/>
              <a:ext cx="10533061" cy="0"/>
            </a:xfrm>
            <a:prstGeom prst="straightConnector1">
              <a:avLst/>
            </a:prstGeom>
            <a:solidFill>
              <a:srgbClr val="4372C3"/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723" name="Google Shape;723;p46"/>
            <p:cNvSpPr/>
            <p:nvPr/>
          </p:nvSpPr>
          <p:spPr>
            <a:xfrm>
              <a:off x="0" y="382"/>
              <a:ext cx="10533061" cy="6259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46"/>
            <p:cNvSpPr txBox="1"/>
            <p:nvPr/>
          </p:nvSpPr>
          <p:spPr>
            <a:xfrm>
              <a:off x="0" y="382"/>
              <a:ext cx="10533061" cy="6259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10475" lIns="110475" spcFirstLastPara="1" rIns="110475" wrap="square" tIns="1104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Calibri"/>
                <a:buNone/>
              </a:pPr>
              <a:r>
                <a:rPr b="1" i="0" lang="en-US" sz="2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Explainability for different personas</a:t>
              </a:r>
              <a:endParaRPr b="0" i="0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25" name="Google Shape;725;p46"/>
            <p:cNvCxnSpPr/>
            <p:nvPr/>
          </p:nvCxnSpPr>
          <p:spPr>
            <a:xfrm>
              <a:off x="0" y="626339"/>
              <a:ext cx="10533061" cy="0"/>
            </a:xfrm>
            <a:prstGeom prst="straightConnector1">
              <a:avLst/>
            </a:prstGeom>
            <a:solidFill>
              <a:srgbClr val="4372C3"/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726" name="Google Shape;726;p46"/>
            <p:cNvSpPr/>
            <p:nvPr/>
          </p:nvSpPr>
          <p:spPr>
            <a:xfrm>
              <a:off x="0" y="626339"/>
              <a:ext cx="10533061" cy="6259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46"/>
            <p:cNvSpPr txBox="1"/>
            <p:nvPr/>
          </p:nvSpPr>
          <p:spPr>
            <a:xfrm>
              <a:off x="0" y="626339"/>
              <a:ext cx="10533061" cy="6259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10475" lIns="110475" spcFirstLastPara="1" rIns="110475" wrap="square" tIns="1104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Calibri"/>
                <a:buNone/>
              </a:pPr>
              <a:r>
                <a:rPr b="1" i="0" lang="en-US" sz="2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Global explaination</a:t>
              </a:r>
              <a:endParaRPr b="0" i="0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28" name="Google Shape;728;p46"/>
            <p:cNvCxnSpPr/>
            <p:nvPr/>
          </p:nvCxnSpPr>
          <p:spPr>
            <a:xfrm>
              <a:off x="0" y="1252296"/>
              <a:ext cx="10533061" cy="0"/>
            </a:xfrm>
            <a:prstGeom prst="straightConnector1">
              <a:avLst/>
            </a:prstGeom>
            <a:solidFill>
              <a:srgbClr val="4372C3"/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729" name="Google Shape;729;p46"/>
            <p:cNvSpPr/>
            <p:nvPr/>
          </p:nvSpPr>
          <p:spPr>
            <a:xfrm>
              <a:off x="0" y="1252296"/>
              <a:ext cx="10533061" cy="6259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46"/>
            <p:cNvSpPr txBox="1"/>
            <p:nvPr/>
          </p:nvSpPr>
          <p:spPr>
            <a:xfrm>
              <a:off x="0" y="1252296"/>
              <a:ext cx="10533061" cy="6259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10475" lIns="110475" spcFirstLastPara="1" rIns="110475" wrap="square" tIns="1104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Calibri"/>
                <a:buNone/>
              </a:pPr>
              <a:r>
                <a:rPr b="1" i="0" lang="en-US" sz="2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Local explaination</a:t>
              </a:r>
              <a:endParaRPr b="0" i="0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31" name="Google Shape;731;p46"/>
            <p:cNvCxnSpPr/>
            <p:nvPr/>
          </p:nvCxnSpPr>
          <p:spPr>
            <a:xfrm>
              <a:off x="0" y="1878253"/>
              <a:ext cx="10533061" cy="0"/>
            </a:xfrm>
            <a:prstGeom prst="straightConnector1">
              <a:avLst/>
            </a:prstGeom>
            <a:solidFill>
              <a:srgbClr val="4372C3"/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732" name="Google Shape;732;p46"/>
            <p:cNvSpPr/>
            <p:nvPr/>
          </p:nvSpPr>
          <p:spPr>
            <a:xfrm>
              <a:off x="0" y="1878253"/>
              <a:ext cx="10533061" cy="6259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46"/>
            <p:cNvSpPr txBox="1"/>
            <p:nvPr/>
          </p:nvSpPr>
          <p:spPr>
            <a:xfrm>
              <a:off x="0" y="1878253"/>
              <a:ext cx="10533061" cy="6259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10475" lIns="110475" spcFirstLastPara="1" rIns="110475" wrap="square" tIns="1104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Calibri"/>
                <a:buNone/>
              </a:pPr>
              <a:r>
                <a:rPr b="1" i="0" lang="en-US" sz="2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Impact of explain ability in development vs production</a:t>
              </a:r>
              <a:endParaRPr b="0" i="0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34" name="Google Shape;734;p46"/>
            <p:cNvCxnSpPr/>
            <p:nvPr/>
          </p:nvCxnSpPr>
          <p:spPr>
            <a:xfrm>
              <a:off x="0" y="2504210"/>
              <a:ext cx="10533061" cy="0"/>
            </a:xfrm>
            <a:prstGeom prst="straightConnector1">
              <a:avLst/>
            </a:prstGeom>
            <a:solidFill>
              <a:srgbClr val="4372C3"/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735" name="Google Shape;735;p46"/>
            <p:cNvSpPr/>
            <p:nvPr/>
          </p:nvSpPr>
          <p:spPr>
            <a:xfrm>
              <a:off x="0" y="2504210"/>
              <a:ext cx="10533061" cy="6259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46"/>
            <p:cNvSpPr txBox="1"/>
            <p:nvPr/>
          </p:nvSpPr>
          <p:spPr>
            <a:xfrm>
              <a:off x="0" y="2504210"/>
              <a:ext cx="10533061" cy="6259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10475" lIns="110475" spcFirstLastPara="1" rIns="110475" wrap="square" tIns="1104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Calibri"/>
                <a:buNone/>
              </a:pPr>
              <a:r>
                <a:rPr b="1" i="0" lang="en-US" sz="2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Lesson Learned</a:t>
              </a:r>
              <a:endParaRPr b="0" i="0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47"/>
          <p:cNvSpPr txBox="1"/>
          <p:nvPr>
            <p:ph idx="4294967295" type="title"/>
          </p:nvPr>
        </p:nvSpPr>
        <p:spPr>
          <a:xfrm>
            <a:off x="643467" y="321734"/>
            <a:ext cx="10905066" cy="1135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82"/>
              <a:buFont typeface="Calibri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Explainability methods</a:t>
            </a:r>
            <a:endParaRPr/>
          </a:p>
        </p:txBody>
      </p:sp>
      <p:sp>
        <p:nvSpPr>
          <p:cNvPr id="743" name="Google Shape;743;p47"/>
          <p:cNvSpPr txBox="1"/>
          <p:nvPr>
            <p:ph idx="4294967295" type="body"/>
          </p:nvPr>
        </p:nvSpPr>
        <p:spPr>
          <a:xfrm>
            <a:off x="643467" y="1782981"/>
            <a:ext cx="10905066" cy="4393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Sensitivity analysis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Individual conditional expectation (ICE)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Partial dependence plot (PDP)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Conditional partial dependence plot ( Conditional PDP)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Accumulated local effects (ALE)</a:t>
            </a:r>
            <a:r>
              <a:rPr b="1" lang="en-US" sz="2000"/>
              <a:t>                                              </a:t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Feature attribution/Importance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Ablation</a:t>
            </a:r>
            <a:endParaRPr/>
          </a:p>
          <a:p>
            <a:pPr indent="-228600" lvl="2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Local interpretable model-agnostic explanations (LIME)</a:t>
            </a:r>
            <a:endParaRPr/>
          </a:p>
          <a:p>
            <a:pPr indent="-228600" lvl="2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SHAP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Neural Network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Integrated Gradients</a:t>
            </a:r>
            <a:endParaRPr/>
          </a:p>
        </p:txBody>
      </p:sp>
      <p:sp>
        <p:nvSpPr>
          <p:cNvPr id="744" name="Google Shape;744;p47"/>
          <p:cNvSpPr/>
          <p:nvPr/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2901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47"/>
          <p:cNvSpPr/>
          <p:nvPr/>
        </p:nvSpPr>
        <p:spPr>
          <a:xfrm rot="-5400000">
            <a:off x="10289068" y="1343027"/>
            <a:ext cx="2532832" cy="1273032"/>
          </a:xfrm>
          <a:prstGeom prst="triangle">
            <a:avLst>
              <a:gd fmla="val 50000" name="adj"/>
            </a:avLst>
          </a:prstGeom>
          <a:solidFill>
            <a:schemeClr val="accent4">
              <a:alpha val="2901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47"/>
          <p:cNvSpPr/>
          <p:nvPr/>
        </p:nvSpPr>
        <p:spPr>
          <a:xfrm rot="5400000">
            <a:off x="-501760" y="5103257"/>
            <a:ext cx="2017580" cy="1014060"/>
          </a:xfrm>
          <a:prstGeom prst="triangle">
            <a:avLst>
              <a:gd fmla="val 50000" name="adj"/>
            </a:avLst>
          </a:prstGeom>
          <a:solidFill>
            <a:schemeClr val="accent1">
              <a:alpha val="2901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47"/>
          <p:cNvSpPr/>
          <p:nvPr/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2901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48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obots sitting on a green cafe chair" id="753" name="Google Shape;75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48"/>
          <p:cNvSpPr/>
          <p:nvPr/>
        </p:nvSpPr>
        <p:spPr>
          <a:xfrm>
            <a:off x="0" y="2207602"/>
            <a:ext cx="12191999" cy="316214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4117"/>
                </a:srgbClr>
              </a:gs>
              <a:gs pos="50000">
                <a:srgbClr val="000000">
                  <a:alpha val="29019"/>
                </a:srgbClr>
              </a:gs>
              <a:gs pos="75000">
                <a:srgbClr val="000000">
                  <a:alpha val="14117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48"/>
          <p:cNvSpPr txBox="1"/>
          <p:nvPr>
            <p:ph idx="4294967295" type="title"/>
          </p:nvPr>
        </p:nvSpPr>
        <p:spPr>
          <a:xfrm>
            <a:off x="1097280" y="325550"/>
            <a:ext cx="10058400" cy="3574778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100"/>
              <a:buFont typeface="Calibri"/>
              <a:buNone/>
            </a:pPr>
            <a:r>
              <a:rPr lang="en-US" sz="5200">
                <a:solidFill>
                  <a:srgbClr val="FFFFFF"/>
                </a:solidFill>
              </a:rPr>
              <a:t>AI-Human interaction</a:t>
            </a:r>
            <a:endParaRPr/>
          </a:p>
        </p:txBody>
      </p:sp>
      <p:sp>
        <p:nvSpPr>
          <p:cNvPr id="756" name="Google Shape;756;p48"/>
          <p:cNvSpPr txBox="1"/>
          <p:nvPr>
            <p:ph idx="4294967295" type="body"/>
          </p:nvPr>
        </p:nvSpPr>
        <p:spPr>
          <a:xfrm>
            <a:off x="1100051" y="4072043"/>
            <a:ext cx="10058400" cy="1282707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8B2D"/>
              </a:buClr>
              <a:buSzPts val="2500"/>
              <a:buNone/>
            </a:pPr>
            <a:r>
              <a:rPr lang="en-US" sz="2400">
                <a:solidFill>
                  <a:srgbClr val="FFFFFF"/>
                </a:solidFill>
              </a:rPr>
              <a:t>Cooperative conversation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9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49"/>
          <p:cNvSpPr txBox="1"/>
          <p:nvPr>
            <p:ph idx="4294967295" type="title"/>
          </p:nvPr>
        </p:nvSpPr>
        <p:spPr>
          <a:xfrm>
            <a:off x="836679" y="261939"/>
            <a:ext cx="6002110" cy="1495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Calibri"/>
              <a:buNone/>
            </a:pPr>
            <a:r>
              <a:rPr lang="en-US" sz="4000" u="sng">
                <a:solidFill>
                  <a:schemeClr val="hlink"/>
                </a:solidFill>
                <a:hlinkClick r:id="rId3"/>
              </a:rPr>
              <a:t>Co-operative conversation/interaction</a:t>
            </a:r>
            <a:endParaRPr/>
          </a:p>
        </p:txBody>
      </p:sp>
      <p:pic>
        <p:nvPicPr>
          <p:cNvPr id="764" name="Google Shape;764;p49"/>
          <p:cNvPicPr preferRelativeResize="0"/>
          <p:nvPr/>
        </p:nvPicPr>
        <p:blipFill rotWithShape="1">
          <a:blip r:embed="rId4">
            <a:alphaModFix/>
          </a:blip>
          <a:srcRect b="-1" l="35283" r="16123" t="0"/>
          <a:stretch/>
        </p:blipFill>
        <p:spPr>
          <a:xfrm>
            <a:off x="7196391" y="0"/>
            <a:ext cx="499256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49"/>
          <p:cNvSpPr txBox="1"/>
          <p:nvPr/>
        </p:nvSpPr>
        <p:spPr>
          <a:xfrm>
            <a:off x="836679" y="5595512"/>
            <a:ext cx="5876925" cy="1077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Deliberate and apparent violation of maxims is called </a:t>
            </a:r>
            <a:r>
              <a:rPr b="0" i="0" lang="en-US" sz="1800" u="none" cap="none" strike="noStrike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flouting.  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Unnecessary inference obtained from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Flouting of maxims are called</a:t>
            </a:r>
            <a:r>
              <a:rPr b="0" i="0" lang="en-US" sz="1800" u="none" cap="none" strike="noStrike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 implicatures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6" name="Google Shape;766;p49"/>
          <p:cNvGrpSpPr/>
          <p:nvPr/>
        </p:nvGrpSpPr>
        <p:grpSpPr>
          <a:xfrm>
            <a:off x="1848032" y="1811921"/>
            <a:ext cx="3729034" cy="3729034"/>
            <a:chOff x="1136538" y="0"/>
            <a:chExt cx="3729034" cy="3729034"/>
          </a:xfrm>
        </p:grpSpPr>
        <p:sp>
          <p:nvSpPr>
            <p:cNvPr id="767" name="Google Shape;767;p49"/>
            <p:cNvSpPr/>
            <p:nvPr/>
          </p:nvSpPr>
          <p:spPr>
            <a:xfrm>
              <a:off x="1136538" y="0"/>
              <a:ext cx="3729034" cy="3729034"/>
            </a:xfrm>
            <a:prstGeom prst="diamond">
              <a:avLst/>
            </a:prstGeom>
            <a:solidFill>
              <a:srgbClr val="CFDE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49"/>
            <p:cNvSpPr/>
            <p:nvPr/>
          </p:nvSpPr>
          <p:spPr>
            <a:xfrm>
              <a:off x="1490796" y="354258"/>
              <a:ext cx="1454323" cy="1454323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49"/>
            <p:cNvSpPr txBox="1"/>
            <p:nvPr/>
          </p:nvSpPr>
          <p:spPr>
            <a:xfrm>
              <a:off x="1561790" y="425252"/>
              <a:ext cx="1312335" cy="13123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When we speak listener expect us to say truth, be relevant and clear.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49"/>
            <p:cNvSpPr/>
            <p:nvPr/>
          </p:nvSpPr>
          <p:spPr>
            <a:xfrm>
              <a:off x="3056990" y="354258"/>
              <a:ext cx="1454323" cy="1454323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67CFBD"/>
                </a:gs>
                <a:gs pos="50000">
                  <a:srgbClr val="49CEBA"/>
                </a:gs>
                <a:gs pos="100000">
                  <a:srgbClr val="39BDA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49"/>
            <p:cNvSpPr txBox="1"/>
            <p:nvPr/>
          </p:nvSpPr>
          <p:spPr>
            <a:xfrm>
              <a:off x="3127984" y="425252"/>
              <a:ext cx="1312335" cy="13123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English Philosopher Paul Grice defined this as principle of co-operative conversation.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49"/>
            <p:cNvSpPr/>
            <p:nvPr/>
          </p:nvSpPr>
          <p:spPr>
            <a:xfrm>
              <a:off x="1490796" y="1920452"/>
              <a:ext cx="1454323" cy="1454323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61C475"/>
                </a:gs>
                <a:gs pos="50000">
                  <a:srgbClr val="42C25D"/>
                </a:gs>
                <a:gs pos="100000">
                  <a:srgbClr val="33B14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49"/>
            <p:cNvSpPr txBox="1"/>
            <p:nvPr/>
          </p:nvSpPr>
          <p:spPr>
            <a:xfrm>
              <a:off x="1561790" y="1991446"/>
              <a:ext cx="1312335" cy="13123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Principle of co-operative conversation has 4 maxims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57150" lvl="1" marL="57150" marR="0" rtl="0" algn="l">
                <a:lnSpc>
                  <a:spcPct val="90000"/>
                </a:lnSpc>
                <a:spcBef>
                  <a:spcPts val="35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alibri"/>
                <a:buChar char="•"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Quality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57150" lvl="1" marL="57150" marR="0" rtl="0" algn="l">
                <a:lnSpc>
                  <a:spcPct val="90000"/>
                </a:lnSpc>
                <a:spcBef>
                  <a:spcPts val="12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alibri"/>
                <a:buChar char="•"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Quantity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57150" lvl="1" marL="57150" marR="0" rtl="0" algn="l">
                <a:lnSpc>
                  <a:spcPct val="90000"/>
                </a:lnSpc>
                <a:spcBef>
                  <a:spcPts val="12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alibri"/>
                <a:buChar char="•"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Relevance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57150" lvl="1" marL="57150" marR="0" rtl="0" algn="l">
                <a:lnSpc>
                  <a:spcPct val="90000"/>
                </a:lnSpc>
                <a:spcBef>
                  <a:spcPts val="12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alibri"/>
                <a:buChar char="•"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Manner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49"/>
            <p:cNvSpPr/>
            <p:nvPr/>
          </p:nvSpPr>
          <p:spPr>
            <a:xfrm>
              <a:off x="3056990" y="1920452"/>
              <a:ext cx="1454323" cy="1454323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7EB55F"/>
                </a:gs>
                <a:gs pos="50000">
                  <a:srgbClr val="6EB03F"/>
                </a:gs>
                <a:gs pos="100000">
                  <a:srgbClr val="5F9F3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49"/>
            <p:cNvSpPr txBox="1"/>
            <p:nvPr/>
          </p:nvSpPr>
          <p:spPr>
            <a:xfrm>
              <a:off x="3127984" y="1991446"/>
              <a:ext cx="1312335" cy="13123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These are universal principles. It is applicable to all languages and culture.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"/>
          <p:cNvSpPr/>
          <p:nvPr/>
        </p:nvSpPr>
        <p:spPr>
          <a:xfrm>
            <a:off x="1953768" y="0"/>
            <a:ext cx="8284464" cy="6858000"/>
          </a:xfrm>
          <a:custGeom>
            <a:rect b="b" l="l" r="r" t="t"/>
            <a:pathLst>
              <a:path extrusionOk="0" h="6858000" w="8284464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5"/>
          <p:cNvSpPr/>
          <p:nvPr/>
        </p:nvSpPr>
        <p:spPr>
          <a:xfrm>
            <a:off x="2118360" y="0"/>
            <a:ext cx="7955280" cy="6858000"/>
          </a:xfrm>
          <a:custGeom>
            <a:rect b="b" l="l" r="r" t="t"/>
            <a:pathLst>
              <a:path extrusionOk="0" h="6858000" w="795528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5"/>
          <p:cNvSpPr txBox="1"/>
          <p:nvPr>
            <p:ph idx="4294967295" type="title"/>
          </p:nvPr>
        </p:nvSpPr>
        <p:spPr>
          <a:xfrm>
            <a:off x="2555631" y="1441938"/>
            <a:ext cx="7080738" cy="3974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100"/>
              <a:buFont typeface="Calibri"/>
              <a:buNone/>
            </a:pPr>
            <a:r>
              <a:rPr lang="en-US" sz="5400">
                <a:solidFill>
                  <a:srgbClr val="0C0C0C"/>
                </a:solidFill>
              </a:rPr>
              <a:t>Example use cases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50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5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5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50"/>
          <p:cNvSpPr/>
          <p:nvPr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50"/>
          <p:cNvSpPr txBox="1"/>
          <p:nvPr>
            <p:ph idx="4294967295" type="title"/>
          </p:nvPr>
        </p:nvSpPr>
        <p:spPr>
          <a:xfrm>
            <a:off x="3315031" y="1380754"/>
            <a:ext cx="5561938" cy="25135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100"/>
              <a:buFont typeface="Calibri"/>
              <a:buNone/>
            </a:pPr>
            <a:r>
              <a:rPr lang="en-US" sz="5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Emotional analysis</a:t>
            </a:r>
            <a:br>
              <a:rPr lang="en-US" sz="5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ML</a:t>
            </a:r>
            <a:endParaRPr/>
          </a:p>
        </p:txBody>
      </p:sp>
      <p:sp>
        <p:nvSpPr>
          <p:cNvPr id="785" name="Google Shape;785;p50"/>
          <p:cNvSpPr txBox="1"/>
          <p:nvPr>
            <p:ph idx="4294967295" type="body"/>
          </p:nvPr>
        </p:nvSpPr>
        <p:spPr>
          <a:xfrm>
            <a:off x="3315031" y="4076802"/>
            <a:ext cx="5561938" cy="1534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8B2D"/>
              </a:buClr>
              <a:buSzPts val="2500"/>
              <a:buNone/>
            </a:pP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Combine ML and Psychology</a:t>
            </a:r>
            <a:endParaRPr/>
          </a:p>
        </p:txBody>
      </p:sp>
      <p:sp>
        <p:nvSpPr>
          <p:cNvPr id="786" name="Google Shape;786;p50"/>
          <p:cNvSpPr/>
          <p:nvPr/>
        </p:nvSpPr>
        <p:spPr>
          <a:xfrm flipH="1" rot="-1577571">
            <a:off x="2494119" y="6170"/>
            <a:ext cx="6816262" cy="6816262"/>
          </a:xfrm>
          <a:prstGeom prst="arc">
            <a:avLst>
              <a:gd fmla="val 16200000" name="adj1"/>
              <a:gd fmla="val 20093138" name="adj2"/>
            </a:avLst>
          </a:prstGeom>
          <a:noFill/>
          <a:ln cap="rnd" cmpd="sng" w="127000">
            <a:solidFill>
              <a:schemeClr val="accent4">
                <a:alpha val="94117"/>
              </a:schemeClr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50"/>
          <p:cNvSpPr/>
          <p:nvPr/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51"/>
          <p:cNvSpPr/>
          <p:nvPr/>
        </p:nvSpPr>
        <p:spPr>
          <a:xfrm rot="-5400000">
            <a:off x="800100" y="1491343"/>
            <a:ext cx="3333749" cy="3499103"/>
          </a:xfrm>
          <a:prstGeom prst="downArrow">
            <a:avLst>
              <a:gd fmla="val 100000" name="adj1"/>
              <a:gd fmla="val 15788" name="adj2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51"/>
          <p:cNvSpPr txBox="1"/>
          <p:nvPr>
            <p:ph idx="4294967295" type="title"/>
          </p:nvPr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Wheel of emotions</a:t>
            </a:r>
            <a:endParaRPr/>
          </a:p>
        </p:txBody>
      </p:sp>
      <p:pic>
        <p:nvPicPr>
          <p:cNvPr descr="A picture containing pinwheel&#10;&#10;Description automatically generated" id="795" name="Google Shape;79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9933" y="643466"/>
            <a:ext cx="5495466" cy="5568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52"/>
          <p:cNvSpPr/>
          <p:nvPr/>
        </p:nvSpPr>
        <p:spPr>
          <a:xfrm>
            <a:off x="278296" y="1404730"/>
            <a:ext cx="11502895" cy="1603513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am glad to do test drive on Tesla Model 3.  The drive in city was smooth.  I have pleasant experience in driving on highway too.  The thing that worried me most is where to charge when I travel long distance. I believe Tesla has various charging stations on highway. Other factor I have concern is car cost. My monthly EMI will be bigger than cost saving from fuel.  I am hopeful that with time electric car cost will come down and I will be able to enjoy wonderful car at good price.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52"/>
          <p:cNvSpPr/>
          <p:nvPr/>
        </p:nvSpPr>
        <p:spPr>
          <a:xfrm>
            <a:off x="278296" y="3657600"/>
            <a:ext cx="1431234" cy="450574"/>
          </a:xfrm>
          <a:prstGeom prst="rect">
            <a:avLst/>
          </a:prstGeom>
          <a:solidFill>
            <a:srgbClr val="B3C6E7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Trust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52"/>
          <p:cNvSpPr/>
          <p:nvPr/>
        </p:nvSpPr>
        <p:spPr>
          <a:xfrm>
            <a:off x="1716160" y="3650976"/>
            <a:ext cx="1431234" cy="450574"/>
          </a:xfrm>
          <a:prstGeom prst="rect">
            <a:avLst/>
          </a:prstGeom>
          <a:solidFill>
            <a:srgbClr val="F4B08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Anticipation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52"/>
          <p:cNvSpPr/>
          <p:nvPr/>
        </p:nvSpPr>
        <p:spPr>
          <a:xfrm>
            <a:off x="3154024" y="3657604"/>
            <a:ext cx="1431234" cy="450574"/>
          </a:xfrm>
          <a:prstGeom prst="rect">
            <a:avLst/>
          </a:prstGeom>
          <a:solidFill>
            <a:srgbClr val="92D05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Happiness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52"/>
          <p:cNvSpPr/>
          <p:nvPr/>
        </p:nvSpPr>
        <p:spPr>
          <a:xfrm>
            <a:off x="4591890" y="3650980"/>
            <a:ext cx="1431234" cy="450574"/>
          </a:xfrm>
          <a:prstGeom prst="rect">
            <a:avLst/>
          </a:prstGeom>
          <a:solidFill>
            <a:srgbClr val="7B7B7B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Fear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52"/>
          <p:cNvSpPr/>
          <p:nvPr/>
        </p:nvSpPr>
        <p:spPr>
          <a:xfrm>
            <a:off x="6042994" y="3657608"/>
            <a:ext cx="1431234" cy="450574"/>
          </a:xfrm>
          <a:prstGeom prst="rect">
            <a:avLst/>
          </a:prstGeom>
          <a:solidFill>
            <a:srgbClr val="F7CAAC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disgust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52"/>
          <p:cNvSpPr/>
          <p:nvPr/>
        </p:nvSpPr>
        <p:spPr>
          <a:xfrm>
            <a:off x="7467608" y="3650984"/>
            <a:ext cx="1431234" cy="450574"/>
          </a:xfrm>
          <a:prstGeom prst="rect">
            <a:avLst/>
          </a:prstGeom>
          <a:solidFill>
            <a:srgbClr val="A5A5A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sad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52"/>
          <p:cNvSpPr/>
          <p:nvPr/>
        </p:nvSpPr>
        <p:spPr>
          <a:xfrm>
            <a:off x="8912090" y="3650984"/>
            <a:ext cx="1431234" cy="450574"/>
          </a:xfrm>
          <a:prstGeom prst="rect">
            <a:avLst/>
          </a:prstGeom>
          <a:solidFill>
            <a:srgbClr val="C4E0B2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Surprise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52"/>
          <p:cNvSpPr/>
          <p:nvPr/>
        </p:nvSpPr>
        <p:spPr>
          <a:xfrm>
            <a:off x="10349957" y="3657612"/>
            <a:ext cx="1431234" cy="450574"/>
          </a:xfrm>
          <a:prstGeom prst="rect">
            <a:avLst/>
          </a:prstGeom>
          <a:solidFill>
            <a:srgbClr val="FF00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Anger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9" name="Google Shape;809;p52"/>
          <p:cNvCxnSpPr>
            <a:endCxn id="801" idx="0"/>
          </p:cNvCxnSpPr>
          <p:nvPr/>
        </p:nvCxnSpPr>
        <p:spPr>
          <a:xfrm flipH="1">
            <a:off x="993913" y="1842000"/>
            <a:ext cx="5685300" cy="1815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10" name="Google Shape;810;p52"/>
          <p:cNvCxnSpPr/>
          <p:nvPr/>
        </p:nvCxnSpPr>
        <p:spPr>
          <a:xfrm flipH="1">
            <a:off x="1139687" y="1842052"/>
            <a:ext cx="7076661" cy="1815548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11" name="Google Shape;811;p52"/>
          <p:cNvCxnSpPr/>
          <p:nvPr/>
        </p:nvCxnSpPr>
        <p:spPr>
          <a:xfrm flipH="1">
            <a:off x="2484794" y="2421832"/>
            <a:ext cx="7414580" cy="122252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12" name="Google Shape;812;p52"/>
          <p:cNvCxnSpPr/>
          <p:nvPr/>
        </p:nvCxnSpPr>
        <p:spPr>
          <a:xfrm>
            <a:off x="1484243" y="1842044"/>
            <a:ext cx="2186621" cy="183544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13" name="Google Shape;813;p52"/>
          <p:cNvCxnSpPr>
            <a:endCxn id="804" idx="0"/>
          </p:cNvCxnSpPr>
          <p:nvPr/>
        </p:nvCxnSpPr>
        <p:spPr>
          <a:xfrm>
            <a:off x="4671507" y="2100580"/>
            <a:ext cx="636000" cy="1550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14" name="Google Shape;814;p52"/>
          <p:cNvCxnSpPr/>
          <p:nvPr/>
        </p:nvCxnSpPr>
        <p:spPr>
          <a:xfrm>
            <a:off x="5128600" y="2421832"/>
            <a:ext cx="5976734" cy="1381548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15" name="Google Shape;815;p52"/>
          <p:cNvSpPr/>
          <p:nvPr/>
        </p:nvSpPr>
        <p:spPr>
          <a:xfrm>
            <a:off x="278296" y="4499116"/>
            <a:ext cx="11502895" cy="1716154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Emotion Insight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“Customer love product, ok with charging but not price”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Trust and Happiness 🡪Love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Trust and fear 🡪Submission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6" name="Google Shape;816;p52"/>
          <p:cNvCxnSpPr/>
          <p:nvPr/>
        </p:nvCxnSpPr>
        <p:spPr>
          <a:xfrm flipH="1">
            <a:off x="1278834" y="2100465"/>
            <a:ext cx="8156718" cy="170291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17" name="Google Shape;817;p52"/>
          <p:cNvSpPr txBox="1"/>
          <p:nvPr>
            <p:ph idx="4294967295" type="title"/>
          </p:nvPr>
        </p:nvSpPr>
        <p:spPr>
          <a:xfrm>
            <a:off x="0" y="465138"/>
            <a:ext cx="10515600" cy="6794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Arial"/>
              <a:buNone/>
            </a:pPr>
            <a:r>
              <a:rPr lang="en-US" sz="3200"/>
              <a:t>Derive emotions from sentiment analysis</a:t>
            </a:r>
            <a:endParaRPr sz="32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53"/>
          <p:cNvSpPr/>
          <p:nvPr/>
        </p:nvSpPr>
        <p:spPr>
          <a:xfrm>
            <a:off x="646745" y="640080"/>
            <a:ext cx="10920415" cy="5577818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C8CAC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t" dir="5400000" dist="19050">
              <a:srgbClr val="000000">
                <a:alpha val="6196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53"/>
          <p:cNvSpPr/>
          <p:nvPr/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53"/>
          <p:cNvSpPr txBox="1"/>
          <p:nvPr>
            <p:ph idx="4294967295" type="title"/>
          </p:nvPr>
        </p:nvSpPr>
        <p:spPr>
          <a:xfrm>
            <a:off x="1524000" y="1376363"/>
            <a:ext cx="9144000" cy="252159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800"/>
              <a:buFont typeface="Calibri"/>
              <a:buNone/>
            </a:pPr>
            <a:r>
              <a:rPr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Lesson Learned: Redefine requirements for simpler solutions</a:t>
            </a:r>
            <a:endParaRPr/>
          </a:p>
        </p:txBody>
      </p:sp>
      <p:sp>
        <p:nvSpPr>
          <p:cNvPr id="826" name="Google Shape;826;p53"/>
          <p:cNvSpPr txBox="1"/>
          <p:nvPr>
            <p:ph idx="4294967295" type="body"/>
          </p:nvPr>
        </p:nvSpPr>
        <p:spPr>
          <a:xfrm>
            <a:off x="1524000" y="4617728"/>
            <a:ext cx="9144000" cy="9443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8B2D"/>
              </a:buClr>
              <a:buSzPts val="2500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Water flow in rivers</a:t>
            </a:r>
            <a:endParaRPr/>
          </a:p>
        </p:txBody>
      </p:sp>
      <p:cxnSp>
        <p:nvCxnSpPr>
          <p:cNvPr id="827" name="Google Shape;827;p53"/>
          <p:cNvCxnSpPr/>
          <p:nvPr/>
        </p:nvCxnSpPr>
        <p:spPr>
          <a:xfrm>
            <a:off x="3352800" y="4479276"/>
            <a:ext cx="5486400" cy="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54"/>
          <p:cNvSpPr txBox="1"/>
          <p:nvPr>
            <p:ph idx="4294967295" type="title"/>
          </p:nvPr>
        </p:nvSpPr>
        <p:spPr>
          <a:xfrm>
            <a:off x="0" y="465138"/>
            <a:ext cx="10515600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Light"/>
              <a:buNone/>
            </a:pPr>
            <a:r>
              <a:rPr lang="en-US" sz="32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rPr>
              <a:t>Emergency response team</a:t>
            </a:r>
            <a:endParaRPr sz="3200">
              <a:solidFill>
                <a:schemeClr val="accen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33" name="Google Shape;833;p54"/>
          <p:cNvSpPr txBox="1"/>
          <p:nvPr>
            <p:ph idx="4294967295" type="body"/>
          </p:nvPr>
        </p:nvSpPr>
        <p:spPr>
          <a:xfrm>
            <a:off x="0" y="1755775"/>
            <a:ext cx="7645400" cy="382905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06388" lvl="0" marL="609585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AutoNum type="arabicPeriod"/>
            </a:pPr>
            <a:r>
              <a:rPr lang="en-US" sz="1400">
                <a:solidFill>
                  <a:srgbClr val="666666"/>
                </a:solidFill>
              </a:rPr>
              <a:t>Govt has $20B to install stream gages. Each gage cost 50K.  There is 200 million dollar of operational cost to maintain this.</a:t>
            </a:r>
            <a:endParaRPr sz="1400">
              <a:solidFill>
                <a:srgbClr val="666666"/>
              </a:solidFill>
            </a:endParaRPr>
          </a:p>
          <a:p>
            <a:pPr indent="-139700" lvl="0" marL="457189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-406388" lvl="0" marL="609585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AutoNum type="arabicPeriod"/>
            </a:pPr>
            <a:r>
              <a:rPr lang="en-US" sz="1400">
                <a:solidFill>
                  <a:srgbClr val="666666"/>
                </a:solidFill>
              </a:rPr>
              <a:t>Gage breaks time to time.  They break more often during flood, strom etc.  Many times floating tree in river can break gage</a:t>
            </a:r>
            <a:endParaRPr sz="1400">
              <a:solidFill>
                <a:srgbClr val="666666"/>
              </a:solidFill>
            </a:endParaRPr>
          </a:p>
          <a:p>
            <a:pPr indent="-406388" lvl="0" marL="609585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AutoNum type="arabicPeriod"/>
            </a:pPr>
            <a:r>
              <a:rPr lang="en-US" sz="1400">
                <a:solidFill>
                  <a:srgbClr val="666666"/>
                </a:solidFill>
              </a:rPr>
              <a:t>During flood, storm event emergency response team need gage data to determine which areas are at flood risk.</a:t>
            </a:r>
            <a:endParaRPr sz="1400">
              <a:solidFill>
                <a:srgbClr val="666666"/>
              </a:solidFill>
            </a:endParaRPr>
          </a:p>
          <a:p>
            <a:pPr indent="-406388" lvl="0" marL="609585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AutoNum type="arabicPeriod"/>
            </a:pPr>
            <a:r>
              <a:rPr lang="en-US" sz="1400"/>
              <a:t>Looked into data and reached  to conclusion that “predictive maintenance for gages” is not an appropriate scenarion</a:t>
            </a:r>
            <a:endParaRPr/>
          </a:p>
          <a:p>
            <a:pPr indent="-406388" lvl="0" marL="609585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AutoNum type="arabicPeriod"/>
            </a:pPr>
            <a:r>
              <a:rPr lang="en-US" sz="1400"/>
              <a:t>Looked into data and determine forecasting waterflow in river is extremly hard as water patterns depends on weather, snow on mountain, amount of snow melt due to </a:t>
            </a:r>
            <a:r>
              <a:rPr lang="en-US" sz="1400">
                <a:solidFill>
                  <a:srgbClr val="2E75B5"/>
                </a:solidFill>
              </a:rPr>
              <a:t>temperature, reservioir and dam setting</a:t>
            </a:r>
            <a:r>
              <a:rPr lang="en-US" sz="1400">
                <a:solidFill>
                  <a:srgbClr val="666666"/>
                </a:solidFill>
              </a:rPr>
              <a:t>.</a:t>
            </a:r>
            <a:endParaRPr sz="1400">
              <a:solidFill>
                <a:srgbClr val="666666"/>
              </a:solidFill>
            </a:endParaRPr>
          </a:p>
        </p:txBody>
      </p:sp>
      <p:sp>
        <p:nvSpPr>
          <p:cNvPr id="834" name="Google Shape;834;p54"/>
          <p:cNvSpPr txBox="1"/>
          <p:nvPr>
            <p:ph idx="4294967295" type="subTitle"/>
          </p:nvPr>
        </p:nvSpPr>
        <p:spPr>
          <a:xfrm>
            <a:off x="0" y="1144588"/>
            <a:ext cx="10515600" cy="611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8B2D"/>
              </a:buClr>
              <a:buSzPts val="15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Water flow in river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5" name="Google Shape;83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39022" y="1880230"/>
            <a:ext cx="2553056" cy="243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54"/>
          <p:cNvPicPr preferRelativeResize="0"/>
          <p:nvPr/>
        </p:nvPicPr>
        <p:blipFill rotWithShape="1">
          <a:blip r:embed="rId4">
            <a:alphaModFix/>
          </a:blip>
          <a:srcRect b="0" l="0" r="24971" t="0"/>
          <a:stretch/>
        </p:blipFill>
        <p:spPr>
          <a:xfrm>
            <a:off x="9139022" y="4318970"/>
            <a:ext cx="2877704" cy="1879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55"/>
          <p:cNvSpPr txBox="1"/>
          <p:nvPr>
            <p:ph idx="4294967295" type="title"/>
          </p:nvPr>
        </p:nvSpPr>
        <p:spPr>
          <a:xfrm>
            <a:off x="328613" y="420016"/>
            <a:ext cx="10515600" cy="679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200"/>
              <a:buFont typeface="Roboto Light"/>
              <a:buNone/>
            </a:pPr>
            <a:r>
              <a:rPr lang="en-US" sz="32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Stream Flow using Gage</a:t>
            </a:r>
            <a:r>
              <a:rPr lang="en-US" sz="3200"/>
              <a:t> </a:t>
            </a:r>
            <a:endParaRPr sz="3200"/>
          </a:p>
        </p:txBody>
      </p:sp>
      <p:sp>
        <p:nvSpPr>
          <p:cNvPr id="842" name="Google Shape;842;p55"/>
          <p:cNvSpPr txBox="1"/>
          <p:nvPr>
            <p:ph idx="4294967295" type="title"/>
          </p:nvPr>
        </p:nvSpPr>
        <p:spPr>
          <a:xfrm>
            <a:off x="7277100" y="412750"/>
            <a:ext cx="4914900" cy="1146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200"/>
              <a:buFont typeface="Roboto Light"/>
              <a:buNone/>
            </a:pPr>
            <a:r>
              <a:rPr lang="en-US" sz="32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Stream Flow Estimate using ML</a:t>
            </a:r>
            <a:endParaRPr sz="3200"/>
          </a:p>
        </p:txBody>
      </p:sp>
      <p:sp>
        <p:nvSpPr>
          <p:cNvPr id="843" name="Google Shape;843;p55"/>
          <p:cNvSpPr/>
          <p:nvPr/>
        </p:nvSpPr>
        <p:spPr>
          <a:xfrm>
            <a:off x="1082232" y="1399445"/>
            <a:ext cx="576800" cy="57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2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4" name="Google Shape;844;p55"/>
          <p:cNvSpPr/>
          <p:nvPr/>
        </p:nvSpPr>
        <p:spPr>
          <a:xfrm>
            <a:off x="1082232" y="2473491"/>
            <a:ext cx="576800" cy="57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2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5" name="Google Shape;845;p55"/>
          <p:cNvSpPr/>
          <p:nvPr/>
        </p:nvSpPr>
        <p:spPr>
          <a:xfrm>
            <a:off x="1082232" y="3442825"/>
            <a:ext cx="576800" cy="57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2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6" name="Google Shape;846;p55"/>
          <p:cNvSpPr/>
          <p:nvPr/>
        </p:nvSpPr>
        <p:spPr>
          <a:xfrm>
            <a:off x="1082232" y="4400626"/>
            <a:ext cx="576800" cy="57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2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7" name="Google Shape;847;p55"/>
          <p:cNvSpPr txBox="1"/>
          <p:nvPr/>
        </p:nvSpPr>
        <p:spPr>
          <a:xfrm>
            <a:off x="1829699" y="1183985"/>
            <a:ext cx="3328400" cy="1081816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Stream gage collects data about water flow.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55"/>
          <p:cNvSpPr txBox="1"/>
          <p:nvPr/>
        </p:nvSpPr>
        <p:spPr>
          <a:xfrm>
            <a:off x="1829699" y="2369931"/>
            <a:ext cx="33284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Gage breaks time to time.  They break more often during flood, storm etc.</a:t>
            </a:r>
            <a:endParaRPr b="0" i="0" sz="16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9" name="Google Shape;849;p55"/>
          <p:cNvSpPr txBox="1"/>
          <p:nvPr/>
        </p:nvSpPr>
        <p:spPr>
          <a:xfrm>
            <a:off x="1829699" y="3435762"/>
            <a:ext cx="3328400" cy="861569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Many times floating tree in river can break gage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0" name="Google Shape;850;p55"/>
          <p:cNvSpPr txBox="1"/>
          <p:nvPr/>
        </p:nvSpPr>
        <p:spPr>
          <a:xfrm>
            <a:off x="1829699" y="4284250"/>
            <a:ext cx="3328400" cy="7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Data is at risk when needed most</a:t>
            </a:r>
            <a:endParaRPr b="0" i="0" sz="16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1" name="Google Shape;851;p55"/>
          <p:cNvSpPr/>
          <p:nvPr/>
        </p:nvSpPr>
        <p:spPr>
          <a:xfrm>
            <a:off x="6692833" y="1638658"/>
            <a:ext cx="576800" cy="5772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2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2" name="Google Shape;852;p55"/>
          <p:cNvSpPr/>
          <p:nvPr/>
        </p:nvSpPr>
        <p:spPr>
          <a:xfrm>
            <a:off x="6692833" y="2811932"/>
            <a:ext cx="576800" cy="5772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2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3" name="Google Shape;853;p55"/>
          <p:cNvSpPr/>
          <p:nvPr/>
        </p:nvSpPr>
        <p:spPr>
          <a:xfrm>
            <a:off x="6692833" y="3744209"/>
            <a:ext cx="576800" cy="5772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2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4" name="Google Shape;854;p55"/>
          <p:cNvSpPr/>
          <p:nvPr/>
        </p:nvSpPr>
        <p:spPr>
          <a:xfrm>
            <a:off x="6692833" y="4682365"/>
            <a:ext cx="576800" cy="5772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2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5" name="Google Shape;855;p55"/>
          <p:cNvSpPr txBox="1"/>
          <p:nvPr/>
        </p:nvSpPr>
        <p:spPr>
          <a:xfrm>
            <a:off x="7440300" y="1576346"/>
            <a:ext cx="4207600" cy="989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Using ML, create cluster of stream gages.  Clustering is done on time series data.  </a:t>
            </a:r>
            <a:endParaRPr b="0" i="0" sz="16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6" name="Google Shape;856;p55"/>
          <p:cNvSpPr txBox="1"/>
          <p:nvPr/>
        </p:nvSpPr>
        <p:spPr>
          <a:xfrm>
            <a:off x="7440300" y="2745972"/>
            <a:ext cx="42076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Identify degree of correlation between a stream gage and remaining gages within cluster.</a:t>
            </a:r>
            <a:endParaRPr b="0" i="0" sz="16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7" name="Google Shape;857;p55"/>
          <p:cNvSpPr txBox="1"/>
          <p:nvPr/>
        </p:nvSpPr>
        <p:spPr>
          <a:xfrm>
            <a:off x="7440300" y="3594830"/>
            <a:ext cx="4207600" cy="7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When a stream gage “A” breaks use above and make prediction on “A” waterflow.</a:t>
            </a:r>
            <a:endParaRPr b="0" i="0" sz="16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8" name="Google Shape;858;p55"/>
          <p:cNvSpPr txBox="1"/>
          <p:nvPr/>
        </p:nvSpPr>
        <p:spPr>
          <a:xfrm>
            <a:off x="7440300" y="4565988"/>
            <a:ext cx="4207600" cy="7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Govt agencies get &gt;90% accurate information of waterflow.  Govt save money on repair, operational cost.</a:t>
            </a:r>
            <a:endParaRPr b="0" i="0" sz="16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59" name="Google Shape;859;p55"/>
          <p:cNvCxnSpPr/>
          <p:nvPr/>
        </p:nvCxnSpPr>
        <p:spPr>
          <a:xfrm rot="10800000">
            <a:off x="6275067" y="2055628"/>
            <a:ext cx="0" cy="4309731"/>
          </a:xfrm>
          <a:prstGeom prst="straightConnector1">
            <a:avLst/>
          </a:prstGeom>
          <a:noFill/>
          <a:ln cap="flat" cmpd="sng" w="9525">
            <a:solidFill>
              <a:srgbClr val="6FA8DC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860" name="Google Shape;860;p55"/>
          <p:cNvSpPr/>
          <p:nvPr/>
        </p:nvSpPr>
        <p:spPr>
          <a:xfrm>
            <a:off x="6239467" y="392903"/>
            <a:ext cx="35600" cy="1412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55"/>
          <p:cNvSpPr/>
          <p:nvPr/>
        </p:nvSpPr>
        <p:spPr>
          <a:xfrm>
            <a:off x="71244" y="178800"/>
            <a:ext cx="35600" cy="141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55"/>
          <p:cNvSpPr/>
          <p:nvPr/>
        </p:nvSpPr>
        <p:spPr>
          <a:xfrm>
            <a:off x="6669201" y="5679468"/>
            <a:ext cx="576800" cy="5772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2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3" name="Google Shape;863;p55"/>
          <p:cNvSpPr txBox="1"/>
          <p:nvPr/>
        </p:nvSpPr>
        <p:spPr>
          <a:xfrm>
            <a:off x="7459200" y="5563098"/>
            <a:ext cx="4207600" cy="7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Save lives</a:t>
            </a:r>
            <a:endParaRPr b="0" i="0" sz="16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4" name="Google Shape;864;p55"/>
          <p:cNvSpPr/>
          <p:nvPr/>
        </p:nvSpPr>
        <p:spPr>
          <a:xfrm>
            <a:off x="1086951" y="5440261"/>
            <a:ext cx="576800" cy="57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2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5" name="Google Shape;865;p55"/>
          <p:cNvSpPr txBox="1"/>
          <p:nvPr/>
        </p:nvSpPr>
        <p:spPr>
          <a:xfrm>
            <a:off x="1962012" y="5253002"/>
            <a:ext cx="3328400" cy="7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Gages break more often in Alaska in winter, Flood prone areas.  It is extremly risky to replace gages during such period</a:t>
            </a:r>
            <a:endParaRPr b="0" i="0" sz="16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56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56"/>
          <p:cNvSpPr/>
          <p:nvPr/>
        </p:nvSpPr>
        <p:spPr>
          <a:xfrm>
            <a:off x="1" y="0"/>
            <a:ext cx="4167271" cy="6858000"/>
          </a:xfrm>
          <a:custGeom>
            <a:rect b="b" l="l" r="r" t="t"/>
            <a:pathLst>
              <a:path extrusionOk="0" h="6858000" w="4167271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56"/>
          <p:cNvSpPr txBox="1"/>
          <p:nvPr>
            <p:ph idx="4294967295" type="title"/>
          </p:nvPr>
        </p:nvSpPr>
        <p:spPr>
          <a:xfrm>
            <a:off x="686834" y="1153572"/>
            <a:ext cx="3200400" cy="4461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300"/>
              <a:buFont typeface="Calibri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  <a:endParaRPr/>
          </a:p>
        </p:txBody>
      </p:sp>
      <p:sp>
        <p:nvSpPr>
          <p:cNvPr id="873" name="Google Shape;873;p56"/>
          <p:cNvSpPr/>
          <p:nvPr/>
        </p:nvSpPr>
        <p:spPr>
          <a:xfrm flipH="1" rot="10800000">
            <a:off x="7550402" y="2455479"/>
            <a:ext cx="4083433" cy="4083433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56"/>
          <p:cNvSpPr txBox="1"/>
          <p:nvPr>
            <p:ph idx="4294967295" type="body"/>
          </p:nvPr>
        </p:nvSpPr>
        <p:spPr>
          <a:xfrm>
            <a:off x="4447308" y="591344"/>
            <a:ext cx="6906491" cy="55856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/>
              <a:t>Enterprise need to execute hundreds of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experiments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/>
              <a:t>Semi Automate execution of experiment with Orthogonal dials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/>
              <a:t>Use ML to build data set. Consider approaches eg. Active Learning, Transfer Learning, Snorkeling, Meta learning 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/>
              <a:t>Build features at common place for reuse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/>
              <a:t>Select modeling architecture according to shape and sparsity of data</a:t>
            </a:r>
            <a:endParaRPr/>
          </a:p>
          <a:p>
            <a:pPr indent="-228600" lvl="0" marL="60958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/>
              <a:t>Determine level of maturity needed in ML projects and accordingly implement</a:t>
            </a:r>
            <a:r>
              <a:rPr b="1" lang="en-US"/>
              <a:t>.</a:t>
            </a:r>
            <a:endParaRPr/>
          </a:p>
          <a:p>
            <a:pPr indent="-165100" lvl="1" marL="829713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999999"/>
              </a:buClr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57"/>
          <p:cNvSpPr/>
          <p:nvPr/>
        </p:nvSpPr>
        <p:spPr>
          <a:xfrm>
            <a:off x="1953768" y="0"/>
            <a:ext cx="8284464" cy="6858000"/>
          </a:xfrm>
          <a:custGeom>
            <a:rect b="b" l="l" r="r" t="t"/>
            <a:pathLst>
              <a:path extrusionOk="0" h="6858000" w="8284464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57"/>
          <p:cNvSpPr/>
          <p:nvPr/>
        </p:nvSpPr>
        <p:spPr>
          <a:xfrm>
            <a:off x="2118360" y="0"/>
            <a:ext cx="7955280" cy="6858000"/>
          </a:xfrm>
          <a:custGeom>
            <a:rect b="b" l="l" r="r" t="t"/>
            <a:pathLst>
              <a:path extrusionOk="0" h="6858000" w="795528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57"/>
          <p:cNvSpPr txBox="1"/>
          <p:nvPr>
            <p:ph idx="4294967295" type="title"/>
          </p:nvPr>
        </p:nvSpPr>
        <p:spPr>
          <a:xfrm>
            <a:off x="2555631" y="1441938"/>
            <a:ext cx="7080738" cy="3974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800"/>
              <a:buFont typeface="Calibri"/>
              <a:buNone/>
            </a:pPr>
            <a:r>
              <a:rPr lang="en-US" sz="5400">
                <a:solidFill>
                  <a:srgbClr val="0C0C0C"/>
                </a:solidFill>
              </a:rPr>
              <a:t>Q&amp;A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58"/>
          <p:cNvSpPr/>
          <p:nvPr/>
        </p:nvSpPr>
        <p:spPr>
          <a:xfrm flipH="1" rot="10800000">
            <a:off x="-1" y="-1"/>
            <a:ext cx="4403709" cy="6858001"/>
          </a:xfrm>
          <a:custGeom>
            <a:rect b="b" l="l" r="r" t="t"/>
            <a:pathLst>
              <a:path extrusionOk="0" h="6858001" w="4403709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solidFill>
            <a:srgbClr val="4141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7" name="Google Shape;887;p58"/>
          <p:cNvGrpSpPr/>
          <p:nvPr/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888" name="Google Shape;888;p58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89" name="Google Shape;889;p58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890" name="Google Shape;890;p58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891" name="Google Shape;891;p58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3864"/>
            </a:solidFill>
            <a:ln>
              <a:noFill/>
            </a:ln>
          </p:spPr>
        </p:sp>
        <p:sp>
          <p:nvSpPr>
            <p:cNvPr id="892" name="Google Shape;892;p58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2F5496"/>
            </a:solidFill>
            <a:ln>
              <a:noFill/>
            </a:ln>
          </p:spPr>
        </p:sp>
        <p:sp>
          <p:nvSpPr>
            <p:cNvPr id="893" name="Google Shape;893;p58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894" name="Google Shape;894;p58"/>
          <p:cNvSpPr txBox="1"/>
          <p:nvPr>
            <p:ph idx="4294967295" type="title"/>
          </p:nvPr>
        </p:nvSpPr>
        <p:spPr>
          <a:xfrm>
            <a:off x="535020" y="685800"/>
            <a:ext cx="2780271" cy="510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Lesson Learned: Effort and Skill set</a:t>
            </a:r>
            <a:endParaRPr/>
          </a:p>
        </p:txBody>
      </p:sp>
      <p:grpSp>
        <p:nvGrpSpPr>
          <p:cNvPr id="895" name="Google Shape;895;p58"/>
          <p:cNvGrpSpPr/>
          <p:nvPr/>
        </p:nvGrpSpPr>
        <p:grpSpPr>
          <a:xfrm>
            <a:off x="5010150" y="685800"/>
            <a:ext cx="6492875" cy="5105400"/>
            <a:chOff x="0" y="0"/>
            <a:chExt cx="6492875" cy="5105400"/>
          </a:xfrm>
        </p:grpSpPr>
        <p:cxnSp>
          <p:nvCxnSpPr>
            <p:cNvPr id="896" name="Google Shape;896;p58"/>
            <p:cNvCxnSpPr/>
            <p:nvPr/>
          </p:nvCxnSpPr>
          <p:spPr>
            <a:xfrm>
              <a:off x="0" y="0"/>
              <a:ext cx="6492875" cy="0"/>
            </a:xfrm>
            <a:prstGeom prst="straightConnector1">
              <a:avLst/>
            </a:prstGeom>
            <a:solidFill>
              <a:schemeClr val="accent2"/>
            </a:solidFill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897" name="Google Shape;897;p58"/>
            <p:cNvSpPr/>
            <p:nvPr/>
          </p:nvSpPr>
          <p:spPr>
            <a:xfrm>
              <a:off x="0" y="0"/>
              <a:ext cx="1298575" cy="51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58"/>
            <p:cNvSpPr txBox="1"/>
            <p:nvPr/>
          </p:nvSpPr>
          <p:spPr>
            <a:xfrm>
              <a:off x="0" y="0"/>
              <a:ext cx="1298575" cy="51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Calibri"/>
                <a:buNone/>
              </a:pPr>
              <a:r>
                <a:rPr b="0" i="0" lang="en-US" sz="2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Analogy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58"/>
            <p:cNvSpPr/>
            <p:nvPr/>
          </p:nvSpPr>
          <p:spPr>
            <a:xfrm>
              <a:off x="1395968" y="118660"/>
              <a:ext cx="5096906" cy="23732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58"/>
            <p:cNvSpPr txBox="1"/>
            <p:nvPr/>
          </p:nvSpPr>
          <p:spPr>
            <a:xfrm>
              <a:off x="1395968" y="118660"/>
              <a:ext cx="5096906" cy="23732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40025" lIns="240025" spcFirstLastPara="1" rIns="240025" wrap="square" tIns="2400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300"/>
                <a:buFont typeface="Calibri"/>
                <a:buNone/>
              </a:pPr>
              <a:r>
                <a:rPr b="0" i="0" lang="en-US" sz="6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Flu shot vs Physiotherapy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01" name="Google Shape;901;p58"/>
            <p:cNvCxnSpPr/>
            <p:nvPr/>
          </p:nvCxnSpPr>
          <p:spPr>
            <a:xfrm>
              <a:off x="1298574" y="2491873"/>
              <a:ext cx="5194300" cy="0"/>
            </a:xfrm>
            <a:prstGeom prst="straightConnector1">
              <a:avLst/>
            </a:prstGeom>
            <a:solidFill>
              <a:schemeClr val="accent2"/>
            </a:solidFill>
            <a:ln cap="flat" cmpd="sng" w="12700">
              <a:solidFill>
                <a:srgbClr val="F5CBB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902" name="Google Shape;902;p58"/>
            <p:cNvSpPr/>
            <p:nvPr/>
          </p:nvSpPr>
          <p:spPr>
            <a:xfrm>
              <a:off x="1395968" y="2610534"/>
              <a:ext cx="5096906" cy="23732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58"/>
            <p:cNvSpPr txBox="1"/>
            <p:nvPr/>
          </p:nvSpPr>
          <p:spPr>
            <a:xfrm>
              <a:off x="1395968" y="2610534"/>
              <a:ext cx="5096906" cy="23732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40025" lIns="240025" spcFirstLastPara="1" rIns="240025" wrap="square" tIns="2400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300"/>
                <a:buFont typeface="Calibri"/>
                <a:buNone/>
              </a:pPr>
              <a:r>
                <a:rPr b="0" i="0" lang="en-US" sz="6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Car driving vs aircraft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04" name="Google Shape;904;p58"/>
            <p:cNvCxnSpPr/>
            <p:nvPr/>
          </p:nvCxnSpPr>
          <p:spPr>
            <a:xfrm>
              <a:off x="1298574" y="4983747"/>
              <a:ext cx="5194300" cy="0"/>
            </a:xfrm>
            <a:prstGeom prst="straightConnector1">
              <a:avLst/>
            </a:prstGeom>
            <a:solidFill>
              <a:schemeClr val="accent2"/>
            </a:solidFill>
            <a:ln cap="flat" cmpd="sng" w="12700">
              <a:solidFill>
                <a:srgbClr val="F5CBB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59"/>
          <p:cNvSpPr/>
          <p:nvPr/>
        </p:nvSpPr>
        <p:spPr>
          <a:xfrm>
            <a:off x="1953768" y="0"/>
            <a:ext cx="8284464" cy="6858000"/>
          </a:xfrm>
          <a:custGeom>
            <a:rect b="b" l="l" r="r" t="t"/>
            <a:pathLst>
              <a:path extrusionOk="0" h="6858000" w="8284464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59"/>
          <p:cNvSpPr/>
          <p:nvPr/>
        </p:nvSpPr>
        <p:spPr>
          <a:xfrm>
            <a:off x="2118360" y="0"/>
            <a:ext cx="7955280" cy="6858000"/>
          </a:xfrm>
          <a:custGeom>
            <a:rect b="b" l="l" r="r" t="t"/>
            <a:pathLst>
              <a:path extrusionOk="0" h="6858000" w="795528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59"/>
          <p:cNvSpPr txBox="1"/>
          <p:nvPr>
            <p:ph idx="4294967295" type="title"/>
          </p:nvPr>
        </p:nvSpPr>
        <p:spPr>
          <a:xfrm>
            <a:off x="2555631" y="1441938"/>
            <a:ext cx="7080738" cy="3974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100"/>
              <a:buFont typeface="Calibri"/>
              <a:buNone/>
            </a:pPr>
            <a:r>
              <a:rPr lang="en-US" sz="5400">
                <a:solidFill>
                  <a:srgbClr val="0C0C0C"/>
                </a:solidFill>
              </a:rPr>
              <a:t>Lesson Learned: Data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Stock-514047622.jpg" id="162" name="Google Shape;162;p6"/>
          <p:cNvPicPr preferRelativeResize="0"/>
          <p:nvPr/>
        </p:nvPicPr>
        <p:blipFill rotWithShape="1">
          <a:blip r:embed="rId3">
            <a:alphaModFix/>
          </a:blip>
          <a:srcRect b="0" l="0" r="0" t="26519"/>
          <a:stretch/>
        </p:blipFill>
        <p:spPr>
          <a:xfrm>
            <a:off x="0" y="1"/>
            <a:ext cx="1219200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1568"/>
            </a:srgbClr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6"/>
          <p:cNvPicPr preferRelativeResize="0"/>
          <p:nvPr/>
        </p:nvPicPr>
        <p:blipFill rotWithShape="1">
          <a:blip r:embed="rId4">
            <a:alphaModFix amt="17000"/>
          </a:blip>
          <a:srcRect b="5330" l="-710" r="709" t="-5330"/>
          <a:stretch/>
        </p:blipFill>
        <p:spPr>
          <a:xfrm>
            <a:off x="1" y="379725"/>
            <a:ext cx="12157351" cy="61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6"/>
          <p:cNvSpPr txBox="1"/>
          <p:nvPr/>
        </p:nvSpPr>
        <p:spPr>
          <a:xfrm>
            <a:off x="-1812" y="2630724"/>
            <a:ext cx="121920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n-US" sz="4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Imagine if you could… </a:t>
            </a:r>
            <a:endParaRPr b="0" i="1" sz="4000" u="none" cap="none" strike="noStrike">
              <a:solidFill>
                <a:srgbClr val="41414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66" name="Google Shape;166;p6"/>
          <p:cNvSpPr txBox="1"/>
          <p:nvPr/>
        </p:nvSpPr>
        <p:spPr>
          <a:xfrm>
            <a:off x="-1812" y="3211675"/>
            <a:ext cx="12192000" cy="11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FFD500"/>
                </a:solidFill>
                <a:latin typeface="Roboto"/>
                <a:ea typeface="Roboto"/>
                <a:cs typeface="Roboto"/>
                <a:sym typeface="Roboto"/>
              </a:rPr>
              <a:t>[ </a:t>
            </a:r>
            <a:r>
              <a:rPr b="0" i="0" lang="en-US" sz="4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predict which vehicle will fail </a:t>
            </a:r>
            <a:r>
              <a:rPr b="0" i="0" lang="en-US" sz="4000" u="none" cap="none" strike="noStrike">
                <a:solidFill>
                  <a:srgbClr val="FFD500"/>
                </a:solidFill>
                <a:latin typeface="Roboto"/>
                <a:ea typeface="Roboto"/>
                <a:cs typeface="Roboto"/>
                <a:sym typeface="Roboto"/>
              </a:rPr>
              <a:t>]</a:t>
            </a:r>
            <a:r>
              <a:rPr b="0" i="0" lang="en-US" sz="4000" u="none" cap="none" strike="noStrike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4000" u="none" cap="none" strike="noStrike">
              <a:solidFill>
                <a:srgbClr val="41414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412154485-2.jpg" id="171" name="Google Shape;171;p7"/>
          <p:cNvPicPr preferRelativeResize="0"/>
          <p:nvPr/>
        </p:nvPicPr>
        <p:blipFill rotWithShape="1">
          <a:blip r:embed="rId3">
            <a:alphaModFix/>
          </a:blip>
          <a:srcRect b="6057" l="20769" r="23695" t="308"/>
          <a:stretch/>
        </p:blipFill>
        <p:spPr>
          <a:xfrm>
            <a:off x="2" y="0"/>
            <a:ext cx="610066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utomobile factory welding assemble line" id="172" name="Google Shape;172;p7"/>
          <p:cNvPicPr preferRelativeResize="0"/>
          <p:nvPr/>
        </p:nvPicPr>
        <p:blipFill rotWithShape="1">
          <a:blip r:embed="rId4">
            <a:alphaModFix/>
          </a:blip>
          <a:srcRect b="0" l="21479" r="19183" t="0"/>
          <a:stretch/>
        </p:blipFill>
        <p:spPr>
          <a:xfrm>
            <a:off x="6091333" y="1"/>
            <a:ext cx="610066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7"/>
          <p:cNvSpPr txBox="1"/>
          <p:nvPr/>
        </p:nvSpPr>
        <p:spPr>
          <a:xfrm>
            <a:off x="-75815" y="5853272"/>
            <a:ext cx="12192000" cy="1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[ </a:t>
            </a:r>
            <a:r>
              <a:rPr b="0" i="0" lang="en-US" sz="4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predict the remaining life of machines </a:t>
            </a:r>
            <a:r>
              <a:rPr b="0" i="0" lang="en-US" sz="4000" u="none" cap="none" strike="noStrike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]</a:t>
            </a:r>
            <a:r>
              <a:rPr b="0" i="0" lang="en-US" sz="4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4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7"/>
          <p:cNvSpPr txBox="1"/>
          <p:nvPr/>
        </p:nvSpPr>
        <p:spPr>
          <a:xfrm>
            <a:off x="99788" y="4967524"/>
            <a:ext cx="121920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n-US" sz="4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Imagine if you could… </a:t>
            </a:r>
            <a:endParaRPr b="0" i="1" sz="4000" u="none" cap="none" strike="noStrike">
              <a:solidFill>
                <a:srgbClr val="41414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Stock-589959058.jpg" id="179" name="Google Shape;17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437463"/>
            <a:ext cx="12192001" cy="812589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8"/>
          <p:cNvSpPr txBox="1"/>
          <p:nvPr/>
        </p:nvSpPr>
        <p:spPr>
          <a:xfrm>
            <a:off x="-1812" y="3211672"/>
            <a:ext cx="12192000" cy="1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[ </a:t>
            </a:r>
            <a:r>
              <a:rPr b="0" i="0" lang="en-US" sz="4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optimize energy consumption </a:t>
            </a:r>
            <a:r>
              <a:rPr b="0" i="0" lang="en-US" sz="4000" u="none" cap="none" strike="noStrike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]</a:t>
            </a:r>
            <a:endParaRPr b="0" i="0" sz="4000" u="none" cap="none" strike="noStrike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8"/>
          <p:cNvSpPr txBox="1"/>
          <p:nvPr/>
        </p:nvSpPr>
        <p:spPr>
          <a:xfrm>
            <a:off x="-1812" y="2630724"/>
            <a:ext cx="121920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n-US" sz="4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Imagine if you could … </a:t>
            </a:r>
            <a:endParaRPr b="0" i="1" sz="4000" u="none" cap="none" strike="noStrike">
              <a:solidFill>
                <a:srgbClr val="41414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82" name="Google Shape;182;p8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9"/>
          <p:cNvSpPr/>
          <p:nvPr/>
        </p:nvSpPr>
        <p:spPr>
          <a:xfrm>
            <a:off x="1" y="0"/>
            <a:ext cx="4167271" cy="6858000"/>
          </a:xfrm>
          <a:custGeom>
            <a:rect b="b" l="l" r="r" t="t"/>
            <a:pathLst>
              <a:path extrusionOk="0" h="6858000" w="4167271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9"/>
          <p:cNvSpPr txBox="1"/>
          <p:nvPr>
            <p:ph type="title"/>
          </p:nvPr>
        </p:nvSpPr>
        <p:spPr>
          <a:xfrm>
            <a:off x="686834" y="1153572"/>
            <a:ext cx="3200400" cy="4461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AI Business case</a:t>
            </a:r>
            <a:endParaRPr/>
          </a:p>
        </p:txBody>
      </p:sp>
      <p:sp>
        <p:nvSpPr>
          <p:cNvPr id="190" name="Google Shape;190;p9"/>
          <p:cNvSpPr/>
          <p:nvPr/>
        </p:nvSpPr>
        <p:spPr>
          <a:xfrm flipH="1" rot="10800000">
            <a:off x="7550402" y="2455479"/>
            <a:ext cx="4083433" cy="4083433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9"/>
          <p:cNvSpPr txBox="1"/>
          <p:nvPr/>
        </p:nvSpPr>
        <p:spPr>
          <a:xfrm>
            <a:off x="4447308" y="591344"/>
            <a:ext cx="6906491" cy="55856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60958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Who is customer? Who is user?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60958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the business problem?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60958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use Machine Learning?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60958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Does ML improve existing use case or is it a new use case 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60958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we need to check feasibility or turbo boost the ML model?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60958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are data sources?  Do you have right data sets?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60958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are ethical/legal/compliance challenges 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60958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 the solution generate revenue,  save cost, improve safety etc 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60958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the pricing model ? Who will sell solution and how?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60958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will you maintain the solution 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1430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11430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2022-02-25T03:17:10Z</dcterms:created>
  <dc:creator>Prashant and Mamta Dhingra</dc:creator>
</cp:coreProperties>
</file>